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7" r:id="rId1"/>
  </p:sldMasterIdLst>
  <p:notesMasterIdLst>
    <p:notesMasterId r:id="rId28"/>
  </p:notesMasterIdLst>
  <p:handoutMasterIdLst>
    <p:handoutMasterId r:id="rId29"/>
  </p:handoutMasterIdLst>
  <p:sldIdLst>
    <p:sldId id="256" r:id="rId2"/>
    <p:sldId id="390" r:id="rId3"/>
    <p:sldId id="432" r:id="rId4"/>
    <p:sldId id="433" r:id="rId5"/>
    <p:sldId id="434" r:id="rId6"/>
    <p:sldId id="435" r:id="rId7"/>
    <p:sldId id="436" r:id="rId8"/>
    <p:sldId id="391" r:id="rId9"/>
    <p:sldId id="437" r:id="rId10"/>
    <p:sldId id="394" r:id="rId11"/>
    <p:sldId id="439" r:id="rId12"/>
    <p:sldId id="438" r:id="rId13"/>
    <p:sldId id="411" r:id="rId14"/>
    <p:sldId id="441" r:id="rId15"/>
    <p:sldId id="440" r:id="rId16"/>
    <p:sldId id="395" r:id="rId17"/>
    <p:sldId id="431" r:id="rId18"/>
    <p:sldId id="424" r:id="rId19"/>
    <p:sldId id="425" r:id="rId20"/>
    <p:sldId id="426" r:id="rId21"/>
    <p:sldId id="427" r:id="rId22"/>
    <p:sldId id="428" r:id="rId23"/>
    <p:sldId id="363" r:id="rId24"/>
    <p:sldId id="396" r:id="rId25"/>
    <p:sldId id="325" r:id="rId26"/>
    <p:sldId id="263" r:id="rId27"/>
  </p:sldIdLst>
  <p:sldSz cx="9144000" cy="6858000" type="screen4x3"/>
  <p:notesSz cx="7010400" cy="92964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CESCT" initials="C" lastIdx="1" clrIdx="0">
    <p:extLst>
      <p:ext uri="{19B8F6BF-5375-455C-9EA6-DF929625EA0E}">
        <p15:presenceInfo xmlns:p15="http://schemas.microsoft.com/office/powerpoint/2012/main" userId="CICESC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326"/>
    <a:srgbClr val="FF6600"/>
    <a:srgbClr val="D4542C"/>
    <a:srgbClr val="E2641E"/>
    <a:srgbClr val="FA4006"/>
    <a:srgbClr val="756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2" autoAdjust="0"/>
    <p:restoredTop sz="89503" autoAdjust="0"/>
  </p:normalViewPr>
  <p:slideViewPr>
    <p:cSldViewPr snapToGrid="0">
      <p:cViewPr varScale="1">
        <p:scale>
          <a:sx n="80" d="100"/>
          <a:sy n="80" d="100"/>
        </p:scale>
        <p:origin x="153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7T08:47:01.255" idx="1">
    <p:pos x="5422" y="2791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B8488D-EC6F-4AA7-8F10-93D85F16D27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4DC80B81-3714-4C67-8992-B573AD2C99DC}">
      <dgm:prSet custT="1"/>
      <dgm:spPr/>
      <dgm:t>
        <a:bodyPr/>
        <a:lstStyle/>
        <a:p>
          <a:pPr algn="ctr"/>
          <a:r>
            <a:rPr lang="es-HN" sz="2000" dirty="0">
              <a:latin typeface="Arial Narrow" panose="020B0606020202030204" pitchFamily="34" charset="0"/>
            </a:rPr>
            <a:t>Se puede presentar de multitud de formas.</a:t>
          </a:r>
        </a:p>
      </dgm:t>
    </dgm:pt>
    <dgm:pt modelId="{2E303BB5-E61C-4F83-AFC3-83685E638956}" type="parTrans" cxnId="{D572CF5A-ED8B-4389-9215-1AF53CDA309E}">
      <dgm:prSet/>
      <dgm:spPr/>
      <dgm:t>
        <a:bodyPr/>
        <a:lstStyle/>
        <a:p>
          <a:endParaRPr lang="es-HN"/>
        </a:p>
      </dgm:t>
    </dgm:pt>
    <dgm:pt modelId="{55DED8EC-3F15-49E9-8476-D89ACBCEC27E}" type="sibTrans" cxnId="{D572CF5A-ED8B-4389-9215-1AF53CDA309E}">
      <dgm:prSet/>
      <dgm:spPr/>
      <dgm:t>
        <a:bodyPr/>
        <a:lstStyle/>
        <a:p>
          <a:endParaRPr lang="es-HN"/>
        </a:p>
      </dgm:t>
    </dgm:pt>
    <dgm:pt modelId="{559957A9-A5B0-4DC7-B30A-DB473EA97524}">
      <dgm:prSet custT="1"/>
      <dgm:spPr/>
      <dgm:t>
        <a:bodyPr/>
        <a:lstStyle/>
        <a:p>
          <a:pPr algn="ctr"/>
          <a:r>
            <a:rPr lang="es-HN" sz="2000" dirty="0">
              <a:latin typeface="Arial Narrow" panose="020B0606020202030204" pitchFamily="34" charset="0"/>
            </a:rPr>
            <a:t>Se ha convertido en una actividad ilegal muy rentable.</a:t>
          </a:r>
        </a:p>
      </dgm:t>
    </dgm:pt>
    <dgm:pt modelId="{8C072CB4-A9F4-4D36-BB39-522CCD653748}" type="parTrans" cxnId="{44C20D32-90C5-475A-A6BC-A320779673B2}">
      <dgm:prSet/>
      <dgm:spPr/>
      <dgm:t>
        <a:bodyPr/>
        <a:lstStyle/>
        <a:p>
          <a:endParaRPr lang="es-HN"/>
        </a:p>
      </dgm:t>
    </dgm:pt>
    <dgm:pt modelId="{A0F7E9E6-9539-426C-BD99-D61730DCD233}" type="sibTrans" cxnId="{44C20D32-90C5-475A-A6BC-A320779673B2}">
      <dgm:prSet/>
      <dgm:spPr/>
      <dgm:t>
        <a:bodyPr/>
        <a:lstStyle/>
        <a:p>
          <a:endParaRPr lang="es-HN"/>
        </a:p>
      </dgm:t>
    </dgm:pt>
    <dgm:pt modelId="{83974C0E-7CF1-4A6C-9C36-4DBA53FDCD5A}">
      <dgm:prSet custT="1"/>
      <dgm:spPr/>
      <dgm:t>
        <a:bodyPr/>
        <a:lstStyle/>
        <a:p>
          <a:pPr algn="ctr"/>
          <a:r>
            <a:rPr lang="es-HN" sz="2000" dirty="0">
              <a:latin typeface="Arial Narrow" panose="020B0606020202030204" pitchFamily="34" charset="0"/>
            </a:rPr>
            <a:t>Los </a:t>
          </a:r>
          <a:r>
            <a:rPr lang="es-HN" sz="2000" dirty="0" err="1">
              <a:latin typeface="Arial Narrow" panose="020B0606020202030204" pitchFamily="34" charset="0"/>
            </a:rPr>
            <a:t>ciberdelincuentes</a:t>
          </a:r>
          <a:r>
            <a:rPr lang="es-HN" sz="2000" dirty="0">
              <a:latin typeface="Arial Narrow" panose="020B0606020202030204" pitchFamily="34" charset="0"/>
            </a:rPr>
            <a:t> operan en cualquier parte del mundo</a:t>
          </a:r>
        </a:p>
      </dgm:t>
    </dgm:pt>
    <dgm:pt modelId="{FAA8EE01-2F28-42FE-8945-81A3FD2021B6}" type="parTrans" cxnId="{10C339CA-9FAE-45E2-82D7-FE3EDA579BF7}">
      <dgm:prSet/>
      <dgm:spPr/>
      <dgm:t>
        <a:bodyPr/>
        <a:lstStyle/>
        <a:p>
          <a:endParaRPr lang="es-HN"/>
        </a:p>
      </dgm:t>
    </dgm:pt>
    <dgm:pt modelId="{3FC2AE69-3B76-410D-9526-615B1134AF97}" type="sibTrans" cxnId="{10C339CA-9FAE-45E2-82D7-FE3EDA579BF7}">
      <dgm:prSet/>
      <dgm:spPr/>
      <dgm:t>
        <a:bodyPr/>
        <a:lstStyle/>
        <a:p>
          <a:endParaRPr lang="es-HN"/>
        </a:p>
      </dgm:t>
    </dgm:pt>
    <dgm:pt modelId="{BF91F227-AFE2-4006-BA53-4D64033ABCA0}" type="pres">
      <dgm:prSet presAssocID="{43B8488D-EC6F-4AA7-8F10-93D85F16D27E}" presName="Name0" presStyleCnt="0">
        <dgm:presLayoutVars>
          <dgm:dir/>
          <dgm:resizeHandles val="exact"/>
        </dgm:presLayoutVars>
      </dgm:prSet>
      <dgm:spPr/>
    </dgm:pt>
    <dgm:pt modelId="{EEDDC0ED-BD85-4AE9-9378-AEAE14EF2002}" type="pres">
      <dgm:prSet presAssocID="{559957A9-A5B0-4DC7-B30A-DB473EA97524}" presName="composite" presStyleCnt="0"/>
      <dgm:spPr/>
    </dgm:pt>
    <dgm:pt modelId="{AF4DD687-3E10-462E-98A9-BC7541550720}" type="pres">
      <dgm:prSet presAssocID="{559957A9-A5B0-4DC7-B30A-DB473EA97524}" presName="rect1" presStyleLbl="trAlignAcc1" presStyleIdx="0" presStyleCnt="3">
        <dgm:presLayoutVars>
          <dgm:bulletEnabled val="1"/>
        </dgm:presLayoutVars>
      </dgm:prSet>
      <dgm:spPr/>
    </dgm:pt>
    <dgm:pt modelId="{A1469667-C49B-4E8B-BF7D-8E108428A451}" type="pres">
      <dgm:prSet presAssocID="{559957A9-A5B0-4DC7-B30A-DB473EA97524}" presName="rect2" presStyleLbl="fgImgPlace1" presStyleIdx="0" presStyleCnt="3" custScaleX="126004" custScaleY="62958" custLinFactX="-100000" custLinFactY="18222" custLinFactNeighborX="-153272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F52C0AF-46B4-4B00-B092-9510FCA9B242}" type="pres">
      <dgm:prSet presAssocID="{A0F7E9E6-9539-426C-BD99-D61730DCD233}" presName="sibTrans" presStyleCnt="0"/>
      <dgm:spPr/>
    </dgm:pt>
    <dgm:pt modelId="{83283525-9092-4A44-92C9-294B50B5ED52}" type="pres">
      <dgm:prSet presAssocID="{4DC80B81-3714-4C67-8992-B573AD2C99DC}" presName="composite" presStyleCnt="0"/>
      <dgm:spPr/>
    </dgm:pt>
    <dgm:pt modelId="{7F19CD3A-F153-4D06-9424-A807D3124415}" type="pres">
      <dgm:prSet presAssocID="{4DC80B81-3714-4C67-8992-B573AD2C99DC}" presName="rect1" presStyleLbl="trAlignAcc1" presStyleIdx="1" presStyleCnt="3">
        <dgm:presLayoutVars>
          <dgm:bulletEnabled val="1"/>
        </dgm:presLayoutVars>
      </dgm:prSet>
      <dgm:spPr/>
    </dgm:pt>
    <dgm:pt modelId="{164C2CFC-1157-43AB-9BDF-4E9F399FAB2C}" type="pres">
      <dgm:prSet presAssocID="{4DC80B81-3714-4C67-8992-B573AD2C99DC}" presName="rect2" presStyleLbl="fgImgPlace1" presStyleIdx="1" presStyleCnt="3" custScaleX="135840" custScaleY="62589" custLinFactX="100000" custLinFactNeighborX="123452" custLinFactNeighborY="-9252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8EB72CC-AE89-4324-A260-467F7F552CC2}" type="pres">
      <dgm:prSet presAssocID="{55DED8EC-3F15-49E9-8476-D89ACBCEC27E}" presName="sibTrans" presStyleCnt="0"/>
      <dgm:spPr/>
    </dgm:pt>
    <dgm:pt modelId="{A0967F6F-38A0-4A50-9CBD-AF102E68F4A6}" type="pres">
      <dgm:prSet presAssocID="{83974C0E-7CF1-4A6C-9C36-4DBA53FDCD5A}" presName="composite" presStyleCnt="0"/>
      <dgm:spPr/>
    </dgm:pt>
    <dgm:pt modelId="{B10D7D57-E759-4433-94D0-8A68EFEBB7E7}" type="pres">
      <dgm:prSet presAssocID="{83974C0E-7CF1-4A6C-9C36-4DBA53FDCD5A}" presName="rect1" presStyleLbl="trAlignAcc1" presStyleIdx="2" presStyleCnt="3">
        <dgm:presLayoutVars>
          <dgm:bulletEnabled val="1"/>
        </dgm:presLayoutVars>
      </dgm:prSet>
      <dgm:spPr/>
    </dgm:pt>
    <dgm:pt modelId="{4E181280-7101-4C6C-A4C3-CFB0184D9147}" type="pres">
      <dgm:prSet presAssocID="{83974C0E-7CF1-4A6C-9C36-4DBA53FDCD5A}" presName="rect2" presStyleLbl="fgImgPlace1" presStyleIdx="2" presStyleCnt="3" custScaleX="117591" custScaleY="63301" custLinFactNeighborY="96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4C20D32-90C5-475A-A6BC-A320779673B2}" srcId="{43B8488D-EC6F-4AA7-8F10-93D85F16D27E}" destId="{559957A9-A5B0-4DC7-B30A-DB473EA97524}" srcOrd="0" destOrd="0" parTransId="{8C072CB4-A9F4-4D36-BB39-522CCD653748}" sibTransId="{A0F7E9E6-9539-426C-BD99-D61730DCD233}"/>
    <dgm:cxn modelId="{D572CF5A-ED8B-4389-9215-1AF53CDA309E}" srcId="{43B8488D-EC6F-4AA7-8F10-93D85F16D27E}" destId="{4DC80B81-3714-4C67-8992-B573AD2C99DC}" srcOrd="1" destOrd="0" parTransId="{2E303BB5-E61C-4F83-AFC3-83685E638956}" sibTransId="{55DED8EC-3F15-49E9-8476-D89ACBCEC27E}"/>
    <dgm:cxn modelId="{4E188F93-2613-4E22-BD95-FA37491406E6}" type="presOf" srcId="{4DC80B81-3714-4C67-8992-B573AD2C99DC}" destId="{7F19CD3A-F153-4D06-9424-A807D3124415}" srcOrd="0" destOrd="0" presId="urn:microsoft.com/office/officeart/2008/layout/PictureStrips"/>
    <dgm:cxn modelId="{99C39496-9692-4B15-A984-F4C19FF8D399}" type="presOf" srcId="{559957A9-A5B0-4DC7-B30A-DB473EA97524}" destId="{AF4DD687-3E10-462E-98A9-BC7541550720}" srcOrd="0" destOrd="0" presId="urn:microsoft.com/office/officeart/2008/layout/PictureStrips"/>
    <dgm:cxn modelId="{C3E9AAA0-43E8-48F7-AAEC-F739452CFA39}" type="presOf" srcId="{43B8488D-EC6F-4AA7-8F10-93D85F16D27E}" destId="{BF91F227-AFE2-4006-BA53-4D64033ABCA0}" srcOrd="0" destOrd="0" presId="urn:microsoft.com/office/officeart/2008/layout/PictureStrips"/>
    <dgm:cxn modelId="{2D11C7AC-E0FD-492D-97D8-EDBBC1BD77B7}" type="presOf" srcId="{83974C0E-7CF1-4A6C-9C36-4DBA53FDCD5A}" destId="{B10D7D57-E759-4433-94D0-8A68EFEBB7E7}" srcOrd="0" destOrd="0" presId="urn:microsoft.com/office/officeart/2008/layout/PictureStrips"/>
    <dgm:cxn modelId="{10C339CA-9FAE-45E2-82D7-FE3EDA579BF7}" srcId="{43B8488D-EC6F-4AA7-8F10-93D85F16D27E}" destId="{83974C0E-7CF1-4A6C-9C36-4DBA53FDCD5A}" srcOrd="2" destOrd="0" parTransId="{FAA8EE01-2F28-42FE-8945-81A3FD2021B6}" sibTransId="{3FC2AE69-3B76-410D-9526-615B1134AF97}"/>
    <dgm:cxn modelId="{0D8E5585-03A8-4204-9851-0FBB991D680B}" type="presParOf" srcId="{BF91F227-AFE2-4006-BA53-4D64033ABCA0}" destId="{EEDDC0ED-BD85-4AE9-9378-AEAE14EF2002}" srcOrd="0" destOrd="0" presId="urn:microsoft.com/office/officeart/2008/layout/PictureStrips"/>
    <dgm:cxn modelId="{EEDF780F-F864-4815-B563-4541EE6C259F}" type="presParOf" srcId="{EEDDC0ED-BD85-4AE9-9378-AEAE14EF2002}" destId="{AF4DD687-3E10-462E-98A9-BC7541550720}" srcOrd="0" destOrd="0" presId="urn:microsoft.com/office/officeart/2008/layout/PictureStrips"/>
    <dgm:cxn modelId="{8BBA4F7F-F888-463E-9939-B41B2234274F}" type="presParOf" srcId="{EEDDC0ED-BD85-4AE9-9378-AEAE14EF2002}" destId="{A1469667-C49B-4E8B-BF7D-8E108428A451}" srcOrd="1" destOrd="0" presId="urn:microsoft.com/office/officeart/2008/layout/PictureStrips"/>
    <dgm:cxn modelId="{71181210-0C4B-4CAF-A367-0976E567F6D1}" type="presParOf" srcId="{BF91F227-AFE2-4006-BA53-4D64033ABCA0}" destId="{FF52C0AF-46B4-4B00-B092-9510FCA9B242}" srcOrd="1" destOrd="0" presId="urn:microsoft.com/office/officeart/2008/layout/PictureStrips"/>
    <dgm:cxn modelId="{A49E7CD7-F0B7-40AC-8C8D-D1CA7DF6744C}" type="presParOf" srcId="{BF91F227-AFE2-4006-BA53-4D64033ABCA0}" destId="{83283525-9092-4A44-92C9-294B50B5ED52}" srcOrd="2" destOrd="0" presId="urn:microsoft.com/office/officeart/2008/layout/PictureStrips"/>
    <dgm:cxn modelId="{830019D4-2E8D-43FD-8226-C1A03051C28B}" type="presParOf" srcId="{83283525-9092-4A44-92C9-294B50B5ED52}" destId="{7F19CD3A-F153-4D06-9424-A807D3124415}" srcOrd="0" destOrd="0" presId="urn:microsoft.com/office/officeart/2008/layout/PictureStrips"/>
    <dgm:cxn modelId="{CEE04171-D3EF-4F23-B4A0-8685057D55CA}" type="presParOf" srcId="{83283525-9092-4A44-92C9-294B50B5ED52}" destId="{164C2CFC-1157-43AB-9BDF-4E9F399FAB2C}" srcOrd="1" destOrd="0" presId="urn:microsoft.com/office/officeart/2008/layout/PictureStrips"/>
    <dgm:cxn modelId="{903A47E0-C9F6-4521-8BDC-66182039A3E4}" type="presParOf" srcId="{BF91F227-AFE2-4006-BA53-4D64033ABCA0}" destId="{68EB72CC-AE89-4324-A260-467F7F552CC2}" srcOrd="3" destOrd="0" presId="urn:microsoft.com/office/officeart/2008/layout/PictureStrips"/>
    <dgm:cxn modelId="{EF83B75B-B52F-4D75-A464-512211A7164B}" type="presParOf" srcId="{BF91F227-AFE2-4006-BA53-4D64033ABCA0}" destId="{A0967F6F-38A0-4A50-9CBD-AF102E68F4A6}" srcOrd="4" destOrd="0" presId="urn:microsoft.com/office/officeart/2008/layout/PictureStrips"/>
    <dgm:cxn modelId="{6109D10F-5721-439A-A783-45125E6614F5}" type="presParOf" srcId="{A0967F6F-38A0-4A50-9CBD-AF102E68F4A6}" destId="{B10D7D57-E759-4433-94D0-8A68EFEBB7E7}" srcOrd="0" destOrd="0" presId="urn:microsoft.com/office/officeart/2008/layout/PictureStrips"/>
    <dgm:cxn modelId="{25C22CA5-0EF7-4D25-BDA8-68EE900A9CA1}" type="presParOf" srcId="{A0967F6F-38A0-4A50-9CBD-AF102E68F4A6}" destId="{4E181280-7101-4C6C-A4C3-CFB0184D914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87F9DD-04F4-434E-BD89-9616705F4A3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C3BDF2F4-9CBD-4855-A5D7-D0C895B68C59}" type="pres">
      <dgm:prSet presAssocID="{F087F9DD-04F4-434E-BD89-9616705F4A31}" presName="Name0" presStyleCnt="0">
        <dgm:presLayoutVars>
          <dgm:dir/>
          <dgm:animLvl val="lvl"/>
          <dgm:resizeHandles/>
        </dgm:presLayoutVars>
      </dgm:prSet>
      <dgm:spPr/>
    </dgm:pt>
  </dgm:ptLst>
  <dgm:cxnLst>
    <dgm:cxn modelId="{7653BA62-F33F-445D-967C-23FE42EF5F98}" type="presOf" srcId="{F087F9DD-04F4-434E-BD89-9616705F4A31}" destId="{C3BDF2F4-9CBD-4855-A5D7-D0C895B68C59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DD687-3E10-462E-98A9-BC7541550720}">
      <dsp:nvSpPr>
        <dsp:cNvPr id="0" name=""/>
        <dsp:cNvSpPr/>
      </dsp:nvSpPr>
      <dsp:spPr>
        <a:xfrm>
          <a:off x="2339113" y="677583"/>
          <a:ext cx="3705115" cy="11578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249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000" kern="1200" dirty="0">
              <a:latin typeface="Arial Narrow" panose="020B0606020202030204" pitchFamily="34" charset="0"/>
            </a:rPr>
            <a:t>Se ha convertido en una actividad ilegal muy rentable.</a:t>
          </a:r>
        </a:p>
      </dsp:txBody>
      <dsp:txXfrm>
        <a:off x="2339113" y="677583"/>
        <a:ext cx="3705115" cy="1157848"/>
      </dsp:txXfrm>
    </dsp:sp>
    <dsp:sp modelId="{A1469667-C49B-4E8B-BF7D-8E108428A451}">
      <dsp:nvSpPr>
        <dsp:cNvPr id="0" name=""/>
        <dsp:cNvSpPr/>
      </dsp:nvSpPr>
      <dsp:spPr>
        <a:xfrm>
          <a:off x="26599" y="2172779"/>
          <a:ext cx="1021254" cy="7654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9CD3A-F153-4D06-9424-A807D3124415}">
      <dsp:nvSpPr>
        <dsp:cNvPr id="0" name=""/>
        <dsp:cNvSpPr/>
      </dsp:nvSpPr>
      <dsp:spPr>
        <a:xfrm>
          <a:off x="303304" y="1967941"/>
          <a:ext cx="3705115" cy="11578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249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000" kern="1200" dirty="0">
              <a:latin typeface="Arial Narrow" panose="020B0606020202030204" pitchFamily="34" charset="0"/>
            </a:rPr>
            <a:t>Se puede presentar de multitud de formas.</a:t>
          </a:r>
        </a:p>
      </dsp:txBody>
      <dsp:txXfrm>
        <a:off x="303304" y="1967941"/>
        <a:ext cx="3705115" cy="1157848"/>
      </dsp:txXfrm>
    </dsp:sp>
    <dsp:sp modelId="{164C2CFC-1157-43AB-9BDF-4E9F399FAB2C}">
      <dsp:nvSpPr>
        <dsp:cNvPr id="0" name=""/>
        <dsp:cNvSpPr/>
      </dsp:nvSpPr>
      <dsp:spPr>
        <a:xfrm>
          <a:off x="1814748" y="903267"/>
          <a:ext cx="1100975" cy="7609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D7D57-E759-4433-94D0-8A68EFEBB7E7}">
      <dsp:nvSpPr>
        <dsp:cNvPr id="0" name=""/>
        <dsp:cNvSpPr/>
      </dsp:nvSpPr>
      <dsp:spPr>
        <a:xfrm>
          <a:off x="4414783" y="1967941"/>
          <a:ext cx="3705115" cy="11578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249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000" kern="1200" dirty="0">
              <a:latin typeface="Arial Narrow" panose="020B0606020202030204" pitchFamily="34" charset="0"/>
            </a:rPr>
            <a:t>Los </a:t>
          </a:r>
          <a:r>
            <a:rPr lang="es-HN" sz="2000" kern="1200" dirty="0" err="1">
              <a:latin typeface="Arial Narrow" panose="020B0606020202030204" pitchFamily="34" charset="0"/>
            </a:rPr>
            <a:t>ciberdelincuentes</a:t>
          </a:r>
          <a:r>
            <a:rPr lang="es-HN" sz="2000" kern="1200" dirty="0">
              <a:latin typeface="Arial Narrow" panose="020B0606020202030204" pitchFamily="34" charset="0"/>
            </a:rPr>
            <a:t> operan en cualquier parte del mundo</a:t>
          </a:r>
        </a:p>
      </dsp:txBody>
      <dsp:txXfrm>
        <a:off x="4414783" y="1967941"/>
        <a:ext cx="3705115" cy="1157848"/>
      </dsp:txXfrm>
    </dsp:sp>
    <dsp:sp modelId="{4E181280-7101-4C6C-A4C3-CFB0184D9147}">
      <dsp:nvSpPr>
        <dsp:cNvPr id="0" name=""/>
        <dsp:cNvSpPr/>
      </dsp:nvSpPr>
      <dsp:spPr>
        <a:xfrm>
          <a:off x="4189116" y="2141122"/>
          <a:ext cx="953068" cy="7695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73235-72DD-4FCF-B227-908632B7FD4D}" type="datetimeFigureOut">
              <a:rPr lang="es-HN" smtClean="0"/>
              <a:t>10/1/2024</a:t>
            </a:fld>
            <a:endParaRPr lang="es-HN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CB525-C900-4284-8333-88500DEFB0E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947467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39D437-C4B5-4EF1-9C71-3D2727E0DABC}" type="datetimeFigureOut">
              <a:rPr lang="es-HN" smtClean="0"/>
              <a:t>10/1/2024</a:t>
            </a:fld>
            <a:endParaRPr lang="es-HN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HN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EE75E4-5CC7-4442-A1A6-E9BF03F4948C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562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E75E4-5CC7-4442-A1A6-E9BF03F4948C}" type="slidenum">
              <a:rPr lang="es-HN" smtClean="0"/>
              <a:t>23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639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8" y="3293529"/>
            <a:ext cx="7871713" cy="1646302"/>
          </a:xfrm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394" y="5032972"/>
            <a:ext cx="5826719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1078" y="6448627"/>
            <a:ext cx="4622973" cy="365125"/>
          </a:xfrm>
        </p:spPr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07127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6836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8959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525988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05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0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77397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66488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4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4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36036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19899"/>
            <a:ext cx="7973315" cy="646905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4927"/>
            <a:ext cx="7848601" cy="388077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744" y="5743312"/>
            <a:ext cx="7180457" cy="365125"/>
          </a:xfrm>
        </p:spPr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0476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71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68731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35816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50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50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79581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5035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71387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514929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13692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65215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30204"/>
            <a:ext cx="7865534" cy="8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332" y="1356257"/>
            <a:ext cx="8032582" cy="422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9458" y="6406491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4D7D7-5082-4D6B-817F-5F967578BCFD}" type="datetimeFigureOut">
              <a:rPr lang="es-HN" smtClean="0"/>
              <a:pPr/>
              <a:t>10/1/2024</a:t>
            </a:fld>
            <a:endParaRPr lang="es-H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5411" y="5710637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276" y="6406492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C0B50C-DCAB-4836-B449-656F180EE565}" type="slidenum">
              <a:rPr lang="es-HN" smtClean="0"/>
              <a:pPr/>
              <a:t>‹Nº›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9962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AC409F5-9199-4507-AD3B-6D7A0FFB1147}"/>
              </a:ext>
            </a:extLst>
          </p:cNvPr>
          <p:cNvSpPr/>
          <p:nvPr/>
        </p:nvSpPr>
        <p:spPr>
          <a:xfrm>
            <a:off x="605923" y="4999858"/>
            <a:ext cx="7733752" cy="8477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4325" y="3236686"/>
            <a:ext cx="7447069" cy="1642089"/>
          </a:xfrm>
        </p:spPr>
        <p:txBody>
          <a:bodyPr/>
          <a:lstStyle/>
          <a:p>
            <a:r>
              <a:rPr lang="es-E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Ciberdelitos vinculados a la trata de personas y la explotación sexual</a:t>
            </a:r>
            <a:br>
              <a:rPr lang="es-ES" sz="3600" b="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s-ES" sz="2800" b="0" dirty="0">
                <a:solidFill>
                  <a:schemeClr val="tx1"/>
                </a:solidFill>
                <a:latin typeface="Arial Narrow" panose="020B0606020202030204" pitchFamily="34" charset="0"/>
              </a:rPr>
              <a:t>Jornada de capacitación</a:t>
            </a:r>
            <a:endParaRPr lang="es-HN" sz="2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92006" y="5263985"/>
            <a:ext cx="7871713" cy="467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s-HN" sz="18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778CAFE-9C2E-408E-A52E-7DFF96CF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57" y="457200"/>
            <a:ext cx="1532376" cy="139829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93924" y="5879778"/>
            <a:ext cx="686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Choluteca 22 de marzo del 2022.</a:t>
            </a:r>
            <a:endParaRPr lang="es-HN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CB4242-B852-4673-8E9F-B7E05CBFCB2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76" y="5066851"/>
            <a:ext cx="739140" cy="7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1F455A-1AB1-4A2D-993C-53A093E10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38" y="5129081"/>
            <a:ext cx="1446532" cy="644525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BEC2C6-B650-4B7C-B69F-0E254076F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82" y="5247865"/>
            <a:ext cx="762634" cy="40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27609A-58D1-4776-9E61-FD893A9E969B}"/>
              </a:ext>
            </a:extLst>
          </p:cNvPr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8083" r="9362" b="16685"/>
          <a:stretch/>
        </p:blipFill>
        <p:spPr bwMode="auto">
          <a:xfrm>
            <a:off x="804325" y="5129081"/>
            <a:ext cx="822325" cy="705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8C1E0A-B22A-47AA-9824-083229B0E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80" y="5057961"/>
            <a:ext cx="1605915" cy="64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2A027A-576E-4724-8151-6E5E4AE551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44" y="5066851"/>
            <a:ext cx="1305045" cy="71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080EEF-6E67-4D21-8A6B-036ABF2F6B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6" y="4982396"/>
            <a:ext cx="847725" cy="847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850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96754-4CDD-4D3B-88CC-FA7F13BD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18301"/>
            <a:ext cx="7973315" cy="646905"/>
          </a:xfrm>
        </p:spPr>
        <p:txBody>
          <a:bodyPr/>
          <a:lstStyle/>
          <a:p>
            <a:pPr algn="ctr"/>
            <a:r>
              <a:rPr lang="es-ES" dirty="0"/>
              <a:t>Video grooming</a:t>
            </a:r>
            <a:endParaRPr lang="es-HN" dirty="0"/>
          </a:p>
        </p:txBody>
      </p:sp>
      <p:pic>
        <p:nvPicPr>
          <p:cNvPr id="4" name="¿Qué es el grooming_">
            <a:hlinkClick r:id="" action="ppaction://media"/>
            <a:extLst>
              <a:ext uri="{FF2B5EF4-FFF2-40B4-BE49-F238E27FC236}">
                <a16:creationId xmlns:a16="http://schemas.microsoft.com/office/drawing/2014/main" id="{E5FD2F8B-6D88-45D3-8900-CF085086D7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716" y="889897"/>
            <a:ext cx="8458835" cy="4757973"/>
          </a:xfrm>
        </p:spPr>
      </p:pic>
    </p:spTree>
    <p:extLst>
      <p:ext uri="{BB962C8B-B14F-4D97-AF65-F5344CB8AC3E}">
        <p14:creationId xmlns:p14="http://schemas.microsoft.com/office/powerpoint/2010/main" val="25700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err="1">
                <a:latin typeface="Arial Narrow" panose="020B0606020202030204" pitchFamily="34" charset="0"/>
              </a:rPr>
              <a:t>Sexting</a:t>
            </a:r>
            <a:r>
              <a:rPr lang="es-HN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799" y="1081318"/>
            <a:ext cx="8534401" cy="442276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HN" sz="2100" dirty="0">
                <a:latin typeface="Arial Narrow" panose="020B0606020202030204" pitchFamily="34" charset="0"/>
              </a:rPr>
              <a:t>Es una práctica de riesgo, que puede involucrar o no a menores, que </a:t>
            </a:r>
            <a:r>
              <a:rPr lang="es-HN" sz="2100" b="1" dirty="0">
                <a:latin typeface="Arial Narrow" panose="020B0606020202030204" pitchFamily="34" charset="0"/>
              </a:rPr>
              <a:t>consiste en enviar a través del teléfono móvil u otro dispositivo con cámara, imágenes / fotografías o vídeos producidos por uno mismo con contenido sexual.</a:t>
            </a:r>
            <a:r>
              <a:rPr lang="es-HN" sz="2100" dirty="0">
                <a:latin typeface="Arial Narrow" panose="020B0606020202030204" pitchFamily="34" charset="0"/>
              </a:rPr>
              <a:t> El riesgo está en que una vez enviados estos contenidos, pueden ser utilizados de forma dañina por los demás.</a:t>
            </a:r>
          </a:p>
          <a:p>
            <a:pPr marL="0" indent="0" algn="just">
              <a:buNone/>
            </a:pPr>
            <a:r>
              <a:rPr lang="es-HN" sz="2100" b="1" dirty="0">
                <a:latin typeface="Arial Narrow" panose="020B0606020202030204" pitchFamily="34" charset="0"/>
              </a:rPr>
              <a:t>El </a:t>
            </a:r>
            <a:r>
              <a:rPr lang="es-HN" sz="2100" b="1" i="1" dirty="0" err="1">
                <a:latin typeface="Arial Narrow" panose="020B0606020202030204" pitchFamily="34" charset="0"/>
              </a:rPr>
              <a:t>sexting</a:t>
            </a:r>
            <a:r>
              <a:rPr lang="es-HN" sz="2100" b="1" dirty="0">
                <a:latin typeface="Arial Narrow" panose="020B0606020202030204" pitchFamily="34" charset="0"/>
              </a:rPr>
              <a:t> se distingue de otras prácticas por las siguientes características:</a:t>
            </a:r>
            <a:endParaRPr lang="es-HN" sz="2100" dirty="0">
              <a:latin typeface="Arial Narrow" panose="020B0606020202030204" pitchFamily="34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b="1" dirty="0">
                <a:latin typeface="Arial Narrow" panose="020B0606020202030204" pitchFamily="34" charset="0"/>
              </a:rPr>
              <a:t>Voluntariedad:</a:t>
            </a:r>
            <a:r>
              <a:rPr lang="es-HN" sz="2100" dirty="0">
                <a:latin typeface="Arial Narrow" panose="020B0606020202030204" pitchFamily="34" charset="0"/>
              </a:rPr>
              <a:t> Los mensajes, imágenes y vídeos son creados conscientemente por sus protagonistas y enviados inicialmente por ellos mismos a otras personas.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b="1" dirty="0">
                <a:latin typeface="Arial Narrow" panose="020B0606020202030204" pitchFamily="34" charset="0"/>
              </a:rPr>
              <a:t>Carácter sexual:</a:t>
            </a:r>
            <a:r>
              <a:rPr lang="es-HN" sz="2100" dirty="0">
                <a:latin typeface="Arial Narrow" panose="020B0606020202030204" pitchFamily="34" charset="0"/>
              </a:rPr>
              <a:t> Los contenidos tienen una clara connotación sexual.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b="1" dirty="0">
                <a:latin typeface="Arial Narrow" panose="020B0606020202030204" pitchFamily="34" charset="0"/>
              </a:rPr>
              <a:t>Uso de dispositivos tecnológicos.</a:t>
            </a:r>
            <a:endParaRPr lang="es-HN" sz="21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HN" sz="2100" dirty="0">
                <a:latin typeface="Arial Narrow" panose="020B0606020202030204" pitchFamily="34" charset="0"/>
              </a:rPr>
              <a:t>Aun así, </a:t>
            </a:r>
            <a:r>
              <a:rPr lang="es-HN" sz="2100" b="1" dirty="0">
                <a:latin typeface="Arial Narrow" panose="020B0606020202030204" pitchFamily="34" charset="0"/>
              </a:rPr>
              <a:t>también es posible que el envío de este tipo de contenidos sea involuntario</a:t>
            </a:r>
            <a:r>
              <a:rPr lang="es-HN" sz="2100" dirty="0">
                <a:latin typeface="Arial Narrow" panose="020B0606020202030204" pitchFamily="34" charset="0"/>
              </a:rPr>
              <a:t>, ya que otra persona puede utilizar el dispositivo en el que están almacenados los archivos y reenviarlos o que la víctima sea grabada sin su consentimiento.</a:t>
            </a:r>
          </a:p>
          <a:p>
            <a:pPr marL="0" indent="0">
              <a:buNone/>
            </a:pPr>
            <a:endParaRPr lang="es-HN" dirty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F4D1D4-B5BE-45DF-9100-55F4002D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86" y="4994780"/>
            <a:ext cx="2137644" cy="13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HN" dirty="0">
                <a:latin typeface="Arial Narrow" panose="020B0606020202030204" pitchFamily="34" charset="0"/>
              </a:rPr>
              <a:t>Para prevenir el </a:t>
            </a:r>
            <a:r>
              <a:rPr lang="es-HN" i="1" dirty="0" err="1">
                <a:latin typeface="Arial Narrow" panose="020B0606020202030204" pitchFamily="34" charset="0"/>
              </a:rPr>
              <a:t>sexting</a:t>
            </a:r>
            <a:r>
              <a:rPr lang="es-HN" dirty="0">
                <a:latin typeface="Arial Narrow" panose="020B0606020202030204" pitchFamily="34" charset="0"/>
              </a:rPr>
              <a:t>, se recomienda:</a:t>
            </a:r>
            <a:br>
              <a:rPr lang="es-HN" dirty="0">
                <a:latin typeface="Arial Narrow" panose="020B0606020202030204" pitchFamily="34" charset="0"/>
              </a:rPr>
            </a:br>
            <a:endParaRPr lang="es-HN" dirty="0">
              <a:latin typeface="Arial Narrow" panose="020B0606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3829" y="1351723"/>
            <a:ext cx="8577941" cy="4163706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s-HN" sz="2200" b="1" dirty="0">
                <a:latin typeface="Arial Narrow" panose="020B0606020202030204" pitchFamily="34" charset="0"/>
              </a:rPr>
              <a:t>Concienciar y promover el cuidado de la privacidad</a:t>
            </a:r>
            <a:r>
              <a:rPr lang="es-HN" sz="2200" dirty="0">
                <a:latin typeface="Arial Narrow" panose="020B0606020202030204" pitchFamily="34" charset="0"/>
              </a:rPr>
              <a:t>, especialmente en lo menores: Es necesario hacerles partícipes de las implicaciones y riesgos que supone no proteger la privacidad.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200" b="1" dirty="0">
                <a:latin typeface="Arial Narrow" panose="020B0606020202030204" pitchFamily="34" charset="0"/>
              </a:rPr>
              <a:t>No fomentar el </a:t>
            </a:r>
            <a:r>
              <a:rPr lang="es-HN" sz="2200" b="1" i="1" dirty="0" err="1">
                <a:latin typeface="Arial Narrow" panose="020B0606020202030204" pitchFamily="34" charset="0"/>
              </a:rPr>
              <a:t>sexting</a:t>
            </a:r>
            <a:r>
              <a:rPr lang="es-HN" sz="2200" b="1" dirty="0">
                <a:latin typeface="Arial Narrow" panose="020B0606020202030204" pitchFamily="34" charset="0"/>
              </a:rPr>
              <a:t> ni participar en su difusión.</a:t>
            </a:r>
            <a:endParaRPr lang="es-HN" sz="2200" dirty="0">
              <a:latin typeface="Arial Narrow" panose="020B060602020203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200" b="1" dirty="0">
                <a:latin typeface="Arial Narrow" panose="020B0606020202030204" pitchFamily="34" charset="0"/>
              </a:rPr>
              <a:t>Concienciar a los menores de la peligrosidad del </a:t>
            </a:r>
            <a:r>
              <a:rPr lang="es-HN" sz="2200" b="1" i="1" dirty="0" err="1">
                <a:latin typeface="Arial Narrow" panose="020B0606020202030204" pitchFamily="34" charset="0"/>
              </a:rPr>
              <a:t>sexting</a:t>
            </a:r>
            <a:r>
              <a:rPr lang="es-HN" sz="2200" dirty="0">
                <a:latin typeface="Arial Narrow" panose="020B0606020202030204" pitchFamily="34" charset="0"/>
              </a:rPr>
              <a:t>, tanto como protagonistas de los contenidos como receptores de éstos. 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200" b="1" dirty="0">
                <a:latin typeface="Arial Narrow" panose="020B0606020202030204" pitchFamily="34" charset="0"/>
              </a:rPr>
              <a:t>Desarrollar la autoestima y las habilidades sociales:</a:t>
            </a:r>
            <a:r>
              <a:rPr lang="es-HN" sz="2200" dirty="0">
                <a:latin typeface="Arial Narrow" panose="020B0606020202030204" pitchFamily="34" charset="0"/>
              </a:rPr>
              <a:t> Saber decir no y defender sus argumentos de forma adecuada les permitirá no ceder ante la presión social. Para ello, es positivo promover una autoestima saludable y aprender a valorarse a sí mismos.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200" b="1" dirty="0">
                <a:latin typeface="Arial Narrow" panose="020B0606020202030204" pitchFamily="34" charset="0"/>
              </a:rPr>
              <a:t>Conocer las opciones de privacidad y seguridad:</a:t>
            </a:r>
            <a:r>
              <a:rPr lang="es-HN" sz="2200" dirty="0">
                <a:latin typeface="Arial Narrow" panose="020B0606020202030204" pitchFamily="34" charset="0"/>
              </a:rPr>
              <a:t> Configurar correctamente los dispositivos y aplicaciones para evitar perder el control de la información que guardan.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200" b="1" dirty="0">
                <a:latin typeface="Arial Narrow" panose="020B0606020202030204" pitchFamily="34" charset="0"/>
              </a:rPr>
              <a:t>Facilitar un ambiente de confianza para que el NNA sea capaz de pedir ayuda y consejo cuando lo necesite.</a:t>
            </a:r>
            <a:endParaRPr lang="es-HN" sz="2200" dirty="0">
              <a:latin typeface="Arial Narrow" panose="020B0606020202030204" pitchFamily="34" charset="0"/>
            </a:endParaRPr>
          </a:p>
          <a:p>
            <a:endParaRPr lang="es-HN" dirty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F82ED7-BFA6-4D4B-B808-FCEE18D0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19" y="4975731"/>
            <a:ext cx="2564054" cy="13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FF9EA-2E53-4823-950E-429D2C04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Video sexting</a:t>
            </a:r>
            <a:endParaRPr lang="es-HN" dirty="0"/>
          </a:p>
        </p:txBody>
      </p:sp>
      <p:pic>
        <p:nvPicPr>
          <p:cNvPr id="4" name="¿SEXTING_ Piénsalo_ se puede producir sextorsión si la imagen cae en manos equivocadas">
            <a:hlinkClick r:id="" action="ppaction://media"/>
            <a:extLst>
              <a:ext uri="{FF2B5EF4-FFF2-40B4-BE49-F238E27FC236}">
                <a16:creationId xmlns:a16="http://schemas.microsoft.com/office/drawing/2014/main" id="{AE79B298-BC04-4AE7-AE0F-2FC1C29856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27" y="892072"/>
            <a:ext cx="8564146" cy="4609076"/>
          </a:xfrm>
        </p:spPr>
      </p:pic>
    </p:spTree>
    <p:extLst>
      <p:ext uri="{BB962C8B-B14F-4D97-AF65-F5344CB8AC3E}">
        <p14:creationId xmlns:p14="http://schemas.microsoft.com/office/powerpoint/2010/main" val="39314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HN" dirty="0">
                <a:latin typeface="Arial Narrow" panose="020B0606020202030204" pitchFamily="34" charset="0"/>
              </a:rPr>
              <a:t>Sextorsión /Extorsión en línea</a:t>
            </a:r>
            <a:br>
              <a:rPr lang="es-HN" dirty="0"/>
            </a:br>
            <a:endParaRPr lang="es-HN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5972" y="1066804"/>
            <a:ext cx="8200572" cy="510176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HN" sz="2000" dirty="0">
                <a:latin typeface="Arial Narrow" panose="020B0606020202030204" pitchFamily="34" charset="0"/>
              </a:rPr>
              <a:t>Es una forma de </a:t>
            </a:r>
            <a:r>
              <a:rPr lang="es-HN" sz="2000" b="1" dirty="0">
                <a:latin typeface="Arial Narrow" panose="020B0606020202030204" pitchFamily="34" charset="0"/>
              </a:rPr>
              <a:t>chantaje en el que el atacante amenaza a la víctima para que realice algún tipo de acción específica con el fin de no hacer públicas imágenes o vídeos con connotación sexual</a:t>
            </a:r>
            <a:r>
              <a:rPr lang="es-HN" sz="2000" dirty="0">
                <a:latin typeface="Arial Narrow" panose="020B0606020202030204" pitchFamily="34" charset="0"/>
              </a:rPr>
              <a:t>, que previamente le ha enviado.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HN" sz="2000" dirty="0">
                <a:latin typeface="Arial Narrow" panose="020B0606020202030204" pitchFamily="34" charset="0"/>
              </a:rPr>
              <a:t>Por lo general, </a:t>
            </a:r>
            <a:r>
              <a:rPr lang="es-HN" sz="2000" b="1" dirty="0">
                <a:latin typeface="Arial Narrow" panose="020B0606020202030204" pitchFamily="34" charset="0"/>
              </a:rPr>
              <a:t>el perpetrador tiene (o dice tener) algunas imágenes o vídeos comprometedores de la víctima</a:t>
            </a:r>
            <a:r>
              <a:rPr lang="es-HN" sz="2000" dirty="0">
                <a:latin typeface="Arial Narrow" panose="020B0606020202030204" pitchFamily="34" charset="0"/>
              </a:rPr>
              <a:t>, que amenaza con publicar en Internet si la víctima no le proporciona más material, participa en actos sexuales o le da dinero.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HN" sz="2000" dirty="0">
                <a:latin typeface="Arial Narrow" panose="020B0606020202030204" pitchFamily="34" charset="0"/>
              </a:rPr>
              <a:t>La forma más común de </a:t>
            </a:r>
            <a:r>
              <a:rPr lang="es-HN" sz="2000" dirty="0" err="1">
                <a:latin typeface="Arial Narrow" panose="020B0606020202030204" pitchFamily="34" charset="0"/>
              </a:rPr>
              <a:t>sextorsión</a:t>
            </a:r>
            <a:r>
              <a:rPr lang="es-HN" sz="2000" dirty="0">
                <a:latin typeface="Arial Narrow" panose="020B0606020202030204" pitchFamily="34" charset="0"/>
              </a:rPr>
              <a:t> se ejecuta a través de las redes sociales.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El modus operandi de la </a:t>
            </a:r>
            <a:r>
              <a:rPr lang="es-HN" sz="2000" b="1" dirty="0" err="1">
                <a:latin typeface="Arial Narrow" panose="020B0606020202030204" pitchFamily="34" charset="0"/>
              </a:rPr>
              <a:t>sextorsión</a:t>
            </a:r>
            <a:r>
              <a:rPr lang="es-HN" sz="2000" b="1" dirty="0">
                <a:latin typeface="Arial Narrow" panose="020B0606020202030204" pitchFamily="34" charset="0"/>
              </a:rPr>
              <a:t> es similar al de las estafas de chantaje en línea.</a:t>
            </a:r>
            <a:r>
              <a:rPr lang="es-HN" sz="2000" dirty="0">
                <a:latin typeface="Arial Narrow" panose="020B0606020202030204" pitchFamily="34" charset="0"/>
              </a:rPr>
              <a:t> Los perpetradores entablan relaciones de confianza con sus futuras víctimas a través de mensajes en redes sociales. Una vez que se solidifica la confianza, animan a las víctimas a enviar contenidos con carácter sexual, que más tarde utilizan para chantajearlas para seguir consiguiendo otros materiales u otro tipo de lucro.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05123A-DB77-4351-ADA5-DDEF07DC4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506" y="5206872"/>
            <a:ext cx="2237410" cy="14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9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HN" sz="2700" dirty="0">
                <a:latin typeface="Arial Narrow" panose="020B0606020202030204" pitchFamily="34" charset="0"/>
              </a:rPr>
              <a:t>Para evitar ser víctima de sextorsión, lo más recomendable es:</a:t>
            </a:r>
            <a:br>
              <a:rPr lang="es-HN" dirty="0"/>
            </a:br>
            <a:endParaRPr lang="es-HN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1972" y="1241869"/>
            <a:ext cx="7848601" cy="3880773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Sospechar del contacto y las peticiones</a:t>
            </a:r>
            <a:r>
              <a:rPr lang="es-HN" sz="2000" dirty="0">
                <a:latin typeface="Arial Narrow" panose="020B0606020202030204" pitchFamily="34" charset="0"/>
              </a:rPr>
              <a:t>, en principio poco comprometidas o perjudiciales, </a:t>
            </a:r>
            <a:r>
              <a:rPr lang="es-HN" sz="2000" b="1" dirty="0">
                <a:latin typeface="Arial Narrow" panose="020B0606020202030204" pitchFamily="34" charset="0"/>
              </a:rPr>
              <a:t>de desconocidos en redes sociales.</a:t>
            </a:r>
            <a:endParaRPr lang="es-HN" sz="2000" dirty="0">
              <a:latin typeface="Arial Narrow" panose="020B060602020203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Realizar investigaciones en fuentes abiertas</a:t>
            </a:r>
            <a:r>
              <a:rPr lang="es-HN" sz="2000" dirty="0">
                <a:latin typeface="Arial Narrow" panose="020B0606020202030204" pitchFamily="34" charset="0"/>
              </a:rPr>
              <a:t> de las personas que traten de ganarse nuestra confianza a través de Internet. 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No enviar ni guardar en tus dispositivos fotos ni vídeos de carácter sexual.</a:t>
            </a:r>
            <a:endParaRPr lang="es-HN" sz="2000" dirty="0">
              <a:latin typeface="Arial Narrow" panose="020B060602020203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Utilizar contraseñas seguras.</a:t>
            </a:r>
            <a:endParaRPr lang="es-HN" sz="2000" dirty="0">
              <a:latin typeface="Arial Narrow" panose="020B060602020203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No abrir archivos adjuntos de personas desconocidas.</a:t>
            </a:r>
            <a:endParaRPr lang="es-HN" sz="2000" dirty="0">
              <a:latin typeface="Arial Narrow" panose="020B060602020203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Apagar o cubrir las cámaras de los dispositivos</a:t>
            </a:r>
            <a:r>
              <a:rPr lang="es-HN" sz="2000" dirty="0">
                <a:latin typeface="Arial Narrow" panose="020B0606020202030204" pitchFamily="34" charset="0"/>
              </a:rPr>
              <a:t> cuando no estén siendo utilizadas.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s-HN" sz="2000" b="1" dirty="0">
                <a:latin typeface="Arial Narrow" panose="020B0606020202030204" pitchFamily="34" charset="0"/>
              </a:rPr>
              <a:t>Usar controles parentales</a:t>
            </a:r>
            <a:r>
              <a:rPr lang="es-HN" b="1" dirty="0"/>
              <a:t>. </a:t>
            </a:r>
            <a:endParaRPr lang="es-HN" dirty="0"/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3B4260-23DF-45BB-985F-2D9AC127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515" y="4546108"/>
            <a:ext cx="2220685" cy="17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7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20FCD-6D19-4E1D-B62B-124770A2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Video</a:t>
            </a:r>
            <a:endParaRPr lang="es-HN" dirty="0"/>
          </a:p>
        </p:txBody>
      </p:sp>
      <p:pic>
        <p:nvPicPr>
          <p:cNvPr id="4" name="SEXTORSIÓN_ Chantaje sexual">
            <a:hlinkClick r:id="" action="ppaction://media"/>
            <a:extLst>
              <a:ext uri="{FF2B5EF4-FFF2-40B4-BE49-F238E27FC236}">
                <a16:creationId xmlns:a16="http://schemas.microsoft.com/office/drawing/2014/main" id="{345055D5-A5F5-4A97-BFC7-27ED775BDF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90424"/>
            <a:ext cx="7973315" cy="4484876"/>
          </a:xfrm>
        </p:spPr>
      </p:pic>
    </p:spTree>
    <p:extLst>
      <p:ext uri="{BB962C8B-B14F-4D97-AF65-F5344CB8AC3E}">
        <p14:creationId xmlns:p14="http://schemas.microsoft.com/office/powerpoint/2010/main" val="24745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19" y="279403"/>
            <a:ext cx="8379702" cy="30733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75" y="3561669"/>
            <a:ext cx="16954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/>
              <a:t>Marco Legal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-185" t="-172" r="185" b="45479"/>
          <a:stretch/>
        </p:blipFill>
        <p:spPr>
          <a:xfrm>
            <a:off x="290982" y="1066805"/>
            <a:ext cx="8536345" cy="460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/>
              <a:t>Marco Legal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371" t="54238" r="371" b="-187"/>
          <a:stretch/>
        </p:blipFill>
        <p:spPr>
          <a:xfrm>
            <a:off x="360107" y="1349829"/>
            <a:ext cx="8365730" cy="40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DFDE24-2FE3-417A-8538-A42E8CBE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13" y="1046747"/>
            <a:ext cx="8025174" cy="45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76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4757"/>
            <a:ext cx="7973315" cy="915415"/>
          </a:xfrm>
        </p:spPr>
        <p:txBody>
          <a:bodyPr>
            <a:normAutofit fontScale="90000"/>
          </a:bodyPr>
          <a:lstStyle/>
          <a:p>
            <a:r>
              <a:rPr lang="es-HN" dirty="0"/>
              <a:t>¿Qué hacer cuando eres víctima de </a:t>
            </a:r>
            <a:r>
              <a:rPr lang="es-HN" dirty="0" err="1"/>
              <a:t>ciberdelitos</a:t>
            </a:r>
            <a:r>
              <a:rPr lang="es-HN" dirty="0"/>
              <a:t> /delito informático?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427" y="1215959"/>
            <a:ext cx="8273143" cy="4560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dirty="0"/>
              <a:t>• Detén cualquier comunicación con la persona que te esté chantajeando, acosando o que te haga sentir incomodidad.</a:t>
            </a:r>
          </a:p>
          <a:p>
            <a:pPr marL="0" indent="0">
              <a:buNone/>
            </a:pPr>
            <a:r>
              <a:rPr lang="es-HN" dirty="0"/>
              <a:t>• No borres, destruyas o modifiques la información que poseas en la computadora o teléfono celular.</a:t>
            </a:r>
          </a:p>
          <a:p>
            <a:pPr marL="0" indent="0">
              <a:buNone/>
            </a:pPr>
            <a:r>
              <a:rPr lang="es-HN" dirty="0"/>
              <a:t>• Toma capturas de pantalla ‘pantallazos’ o ‘</a:t>
            </a:r>
            <a:r>
              <a:rPr lang="es-HN" dirty="0" err="1"/>
              <a:t>screenshots</a:t>
            </a:r>
            <a:r>
              <a:rPr lang="es-HN" dirty="0"/>
              <a:t>’ de las conversaciones, horario, días y fechas.</a:t>
            </a:r>
          </a:p>
          <a:p>
            <a:pPr marL="0" indent="0">
              <a:buNone/>
            </a:pPr>
            <a:r>
              <a:rPr lang="es-HN" dirty="0"/>
              <a:t>• Nunca reenvíes los mensajes o correos electrónicos que tengan fotografías o videos de niños, niñas y adolescentes que tengan poca o nada de ropa.</a:t>
            </a:r>
          </a:p>
          <a:p>
            <a:pPr marL="0" indent="0">
              <a:buNone/>
            </a:pPr>
            <a:r>
              <a:rPr lang="es-HN" dirty="0"/>
              <a:t>• Copia toda la URL y guarda la información.</a:t>
            </a:r>
          </a:p>
          <a:p>
            <a:pPr marL="0" indent="0">
              <a:buNone/>
            </a:pPr>
            <a:r>
              <a:rPr lang="es-HN" dirty="0"/>
              <a:t>• Si eres víctima, díselo a tus padres, encargados o persona a la que le tengas confianza.</a:t>
            </a:r>
          </a:p>
          <a:p>
            <a:pPr marL="0" indent="0">
              <a:buNone/>
            </a:pPr>
            <a:r>
              <a:rPr lang="es-HN" dirty="0"/>
              <a:t>• No guardes silencio, presenta la denuncia ante la Policía más cercana a tu domicilio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171" y="5295618"/>
            <a:ext cx="2223408" cy="138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62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HN" dirty="0"/>
              <a:t>Consejos para adultos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9316" y="1201057"/>
            <a:ext cx="6429827" cy="49130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000" dirty="0"/>
              <a:t>• Aprende a utilizar la tecnología, no tengas miedo a saber cómo funciona el Internet. </a:t>
            </a:r>
          </a:p>
          <a:p>
            <a:pPr marL="0" indent="0" algn="just">
              <a:buNone/>
            </a:pPr>
            <a:r>
              <a:rPr lang="es-HN" sz="2000" dirty="0"/>
              <a:t>• Genera una comunicación de confianza con los niños, niñas y adolescentes e infórmales sobre los peligros de las redes sociales. </a:t>
            </a:r>
          </a:p>
          <a:p>
            <a:pPr marL="0" indent="0" algn="just">
              <a:buNone/>
            </a:pPr>
            <a:r>
              <a:rPr lang="es-HN" sz="2000" dirty="0"/>
              <a:t>• Enséñale a los niños, niñas y adolescentes que la diferencia entre lo que está bien y lo que está mal es la misma que en la vida real. </a:t>
            </a:r>
          </a:p>
          <a:p>
            <a:pPr marL="0" indent="0" algn="just">
              <a:buNone/>
            </a:pPr>
            <a:r>
              <a:rPr lang="es-HN" sz="2000" dirty="0"/>
              <a:t>• Utiliza controles parentales para restringir el acceso a páginas con contenido no apto para niños, niñas y adolescentes. </a:t>
            </a:r>
          </a:p>
          <a:p>
            <a:pPr marL="0" indent="0" algn="just">
              <a:buNone/>
            </a:pPr>
            <a:r>
              <a:rPr lang="es-HN" sz="2000" dirty="0"/>
              <a:t>• Monitorea el historial de búsqueda del navegador en Internet.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3" y="2329543"/>
            <a:ext cx="1988458" cy="19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8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HN" dirty="0"/>
              <a:t>Consejos para adultos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1" y="1110346"/>
            <a:ext cx="5762171" cy="48441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000" dirty="0"/>
              <a:t>• Establece límites de tiempo de uso de tecnología en niños, niñas y adolescentes. </a:t>
            </a:r>
          </a:p>
          <a:p>
            <a:pPr marL="0" indent="0" algn="just">
              <a:buNone/>
            </a:pPr>
            <a:r>
              <a:rPr lang="es-HN" sz="2000" dirty="0"/>
              <a:t>• Crea áreas libres de tecnología, por ejemplo: las habitaciones de los niños, niñas y adolescentes. </a:t>
            </a:r>
          </a:p>
          <a:p>
            <a:pPr marL="0" indent="0" algn="just">
              <a:buNone/>
            </a:pPr>
            <a:r>
              <a:rPr lang="es-HN" sz="2000" dirty="0"/>
              <a:t>• Insiste en que los niños, niñas y adolescentes nunca compartan su dirección, edad, número de teléfono u otra información personal, como la escuela a la que van, detalles de su rutina o dónde les gusta jugar. </a:t>
            </a:r>
          </a:p>
          <a:p>
            <a:pPr marL="0" indent="0" algn="just">
              <a:buNone/>
            </a:pPr>
            <a:r>
              <a:rPr lang="es-HN" sz="2000" dirty="0"/>
              <a:t>• Dile a los niños, niñas y adolescentes que no deben reunirse en persona con amigos en línea que no conocen, sin la supervisión de un adulto, recuerda que las apariencias engañan.</a:t>
            </a:r>
          </a:p>
        </p:txBody>
      </p:sp>
      <p:pic>
        <p:nvPicPr>
          <p:cNvPr id="1026" name="Picture 2" descr="3 formas de dejar de dar consejos no solicit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2" y="250507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74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1874" y="174430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s-HN" sz="3200" b="1" dirty="0"/>
            </a:br>
            <a:br>
              <a:rPr lang="es-HN" sz="3200" b="1" dirty="0"/>
            </a:br>
            <a:br>
              <a:rPr lang="es-HN" sz="4800" b="1" dirty="0">
                <a:latin typeface="Gabriola" panose="04040605051002020D02" pitchFamily="82" charset="0"/>
              </a:rPr>
            </a:br>
            <a:endParaRPr lang="es-HN" dirty="0"/>
          </a:p>
        </p:txBody>
      </p:sp>
      <p:sp>
        <p:nvSpPr>
          <p:cNvPr id="3" name="2 CuadroTexto"/>
          <p:cNvSpPr txBox="1"/>
          <p:nvPr/>
        </p:nvSpPr>
        <p:spPr>
          <a:xfrm>
            <a:off x="3107864" y="4045907"/>
            <a:ext cx="2263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2400" b="1" dirty="0">
              <a:solidFill>
                <a:srgbClr val="3C438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HN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992632"/>
              </p:ext>
            </p:extLst>
          </p:nvPr>
        </p:nvGraphicFramePr>
        <p:xfrm>
          <a:off x="441443" y="289213"/>
          <a:ext cx="8261114" cy="25368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426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4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3794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2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DENUNCIA</a:t>
                      </a:r>
                      <a:r>
                        <a:rPr lang="es-HN" sz="28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 llamando a….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H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980">
                <a:tc>
                  <a:txBody>
                    <a:bodyPr/>
                    <a:lstStyle/>
                    <a:p>
                      <a:pPr algn="r"/>
                      <a:r>
                        <a:rPr lang="es-HN" sz="1900" b="1" dirty="0">
                          <a:solidFill>
                            <a:srgbClr val="3C4384"/>
                          </a:solidFill>
                          <a:effectLst/>
                          <a:latin typeface="Arial Narrow" panose="020B0606020202030204" pitchFamily="34" charset="0"/>
                        </a:rPr>
                        <a:t>Sistema Nacional de Emergencia-SNE</a:t>
                      </a:r>
                      <a:endParaRPr lang="es-HN" sz="1900" b="1" dirty="0">
                        <a:solidFill>
                          <a:srgbClr val="3C4384"/>
                        </a:solidFill>
                        <a:effectLst/>
                        <a:latin typeface="Arial Narrow" panose="020B0606020202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HN" sz="1800" b="1" u="sng" dirty="0">
                          <a:solidFill>
                            <a:srgbClr val="3C4384"/>
                          </a:solidFill>
                          <a:latin typeface="Bahnschrift SemiLight Condensed" panose="020B0502040204020203" pitchFamily="34" charset="0"/>
                        </a:rPr>
                        <a:t>911</a:t>
                      </a:r>
                      <a:endParaRPr lang="es-HN" sz="1800" b="1" u="sng" dirty="0">
                        <a:solidFill>
                          <a:srgbClr val="3C4384"/>
                        </a:solidFill>
                        <a:latin typeface="Bahnschrift SemiLight Condensed" panose="020B0502040204020203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C43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43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031">
                <a:tc>
                  <a:txBody>
                    <a:bodyPr/>
                    <a:lstStyle/>
                    <a:p>
                      <a:pPr algn="r"/>
                      <a:r>
                        <a:rPr lang="es-HN" sz="1900" b="1" dirty="0">
                          <a:solidFill>
                            <a:srgbClr val="3C4384"/>
                          </a:solidFill>
                          <a:effectLst/>
                          <a:latin typeface="Arial Narrow" panose="020B0606020202030204" pitchFamily="34" charset="0"/>
                        </a:rPr>
                        <a:t>Equipo de Respuesta</a:t>
                      </a:r>
                      <a:r>
                        <a:rPr lang="es-HN" sz="1900" b="1" baseline="0" dirty="0">
                          <a:solidFill>
                            <a:srgbClr val="3C4384"/>
                          </a:solidFill>
                          <a:effectLst/>
                          <a:latin typeface="Arial Narrow" panose="020B0606020202030204" pitchFamily="34" charset="0"/>
                        </a:rPr>
                        <a:t> Inmediata - ERI</a:t>
                      </a:r>
                      <a:endParaRPr lang="es-HN" sz="1900" b="1" dirty="0">
                        <a:solidFill>
                          <a:srgbClr val="3C4384"/>
                        </a:solidFill>
                        <a:effectLst/>
                        <a:latin typeface="Arial Narrow" panose="020B0606020202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HN" sz="1800" b="1" u="sng" dirty="0">
                          <a:solidFill>
                            <a:srgbClr val="3C4384"/>
                          </a:solidFill>
                          <a:latin typeface="Bahnschrift SemiLight Condensed" panose="020B0502040204020203" pitchFamily="34" charset="0"/>
                        </a:rPr>
                        <a:t>8990 5187</a:t>
                      </a:r>
                      <a:endParaRPr lang="es-HN" sz="1800" b="1" u="sng" dirty="0">
                        <a:solidFill>
                          <a:srgbClr val="3C4384"/>
                        </a:solidFill>
                        <a:latin typeface="Bahnschrift SemiLight Condensed" panose="020B0502040204020203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3C43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43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383819" y="3707353"/>
            <a:ext cx="39871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EL SER </a:t>
            </a:r>
            <a:r>
              <a:rPr lang="es-HN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HUMANO NO </a:t>
            </a:r>
          </a:p>
          <a:p>
            <a:pPr algn="ctr"/>
            <a:r>
              <a:rPr lang="es-H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ESTÁ A LA </a:t>
            </a:r>
            <a:r>
              <a:rPr lang="es-HN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VENTA</a:t>
            </a:r>
          </a:p>
          <a:p>
            <a:endParaRPr lang="es-H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s-HN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LA</a:t>
            </a:r>
            <a:r>
              <a:rPr lang="es-H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 </a:t>
            </a:r>
            <a:r>
              <a:rPr lang="es-HN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TRATA DE PERSONAS </a:t>
            </a:r>
            <a:r>
              <a:rPr lang="es-HN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ES UN </a:t>
            </a:r>
            <a:r>
              <a:rPr lang="es-HN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elawadee UI Semilight" panose="020B0402040204020203" pitchFamily="34" charset="-34"/>
              </a:rPr>
              <a:t>DELITO GRAVE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81972" y="5434198"/>
            <a:ext cx="2407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www.cicesct.gob.hn</a:t>
            </a:r>
            <a:endParaRPr lang="es-HN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7" t="16538" r="4240" b="63189"/>
          <a:stretch/>
        </p:blipFill>
        <p:spPr bwMode="auto">
          <a:xfrm>
            <a:off x="5591716" y="3395680"/>
            <a:ext cx="2427167" cy="17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529754" y="5715552"/>
            <a:ext cx="5486738" cy="720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HN" sz="2000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584" y="289213"/>
            <a:ext cx="938598" cy="8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5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92235-E79D-4D8A-9633-24065DDC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Video </a:t>
            </a:r>
            <a:r>
              <a:rPr lang="es-ES" dirty="0" err="1"/>
              <a:t>ciberdelitos</a:t>
            </a:r>
            <a:r>
              <a:rPr lang="es-ES" dirty="0"/>
              <a:t> sexuales</a:t>
            </a:r>
            <a:endParaRPr lang="es-HN" dirty="0"/>
          </a:p>
        </p:txBody>
      </p:sp>
      <p:pic>
        <p:nvPicPr>
          <p:cNvPr id="7" name="ciberdelito_8">
            <a:hlinkClick r:id="" action="ppaction://media"/>
            <a:extLst>
              <a:ext uri="{FF2B5EF4-FFF2-40B4-BE49-F238E27FC236}">
                <a16:creationId xmlns:a16="http://schemas.microsoft.com/office/drawing/2014/main" id="{70BABCF4-860E-4952-B12C-686F2142B7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026" y="1081318"/>
            <a:ext cx="8140463" cy="4578893"/>
          </a:xfrm>
        </p:spPr>
      </p:pic>
    </p:spTree>
    <p:extLst>
      <p:ext uri="{BB962C8B-B14F-4D97-AF65-F5344CB8AC3E}">
        <p14:creationId xmlns:p14="http://schemas.microsoft.com/office/powerpoint/2010/main" val="274325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25213" y="1451348"/>
            <a:ext cx="8092967" cy="15084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sz="5500" dirty="0"/>
              <a:t>PREGUNTAS</a:t>
            </a:r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50" y="323404"/>
            <a:ext cx="961699" cy="8775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72" y="2487615"/>
            <a:ext cx="1517103" cy="3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29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4369" y="2795053"/>
            <a:ext cx="6495260" cy="2825760"/>
          </a:xfrm>
        </p:spPr>
        <p:txBody>
          <a:bodyPr/>
          <a:lstStyle/>
          <a:p>
            <a:br>
              <a:rPr lang="es-HN" dirty="0"/>
            </a:br>
            <a:br>
              <a:rPr lang="es-HN" dirty="0"/>
            </a:br>
            <a:br>
              <a:rPr lang="es-HN" dirty="0"/>
            </a:br>
            <a:br>
              <a:rPr lang="es-HN" dirty="0"/>
            </a:br>
            <a:br>
              <a:rPr lang="es-HN" dirty="0"/>
            </a:br>
            <a:br>
              <a:rPr lang="es-HN" dirty="0"/>
            </a:br>
            <a:br>
              <a:rPr lang="es-HN" dirty="0"/>
            </a:br>
            <a:br>
              <a:rPr lang="es-HN" dirty="0"/>
            </a:br>
            <a:br>
              <a:rPr lang="es-HN" dirty="0"/>
            </a:br>
            <a:r>
              <a:rPr lang="es-HN" dirty="0"/>
              <a:t>¡</a:t>
            </a:r>
            <a:r>
              <a:rPr lang="es-HN" sz="4000"/>
              <a:t>Muchas gracias!</a:t>
            </a:r>
            <a:br>
              <a:rPr lang="es-HN" sz="4000" dirty="0"/>
            </a:br>
            <a:br>
              <a:rPr lang="es-HN" sz="4000" dirty="0"/>
            </a:br>
            <a:endParaRPr lang="es-HN" sz="40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33685" y="4041827"/>
            <a:ext cx="8276628" cy="1429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es-HN" sz="3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907476-D2FA-47B8-B53D-6D1BAF78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071" y="289212"/>
            <a:ext cx="1759111" cy="16133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8" y="5292243"/>
            <a:ext cx="7754784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4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latin typeface="Arial Narrow" panose="020B0606020202030204" pitchFamily="34" charset="0"/>
              </a:rPr>
              <a:t>Ciberdelitos</a:t>
            </a:r>
            <a:r>
              <a:rPr lang="es-MX" dirty="0">
                <a:latin typeface="Arial Narrow" panose="020B0606020202030204" pitchFamily="34" charset="0"/>
              </a:rPr>
              <a:t> – porqué hablar del tema?</a:t>
            </a:r>
            <a:endParaRPr lang="es-HN" dirty="0">
              <a:latin typeface="Arial Narrow" panose="020B0606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6191" y="1272209"/>
            <a:ext cx="6652592" cy="12457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HN" sz="2100" b="1" dirty="0">
                <a:latin typeface="Arial Narrow" panose="020B0606020202030204" pitchFamily="34" charset="0"/>
              </a:rPr>
              <a:t>Hoy, más que nunca, constituyen una amenaza ya que cada día más usuarios están conectados a internet a través de equipos portátiles, teléfonos,  tabletas, entre otros. 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583095" y="2093843"/>
          <a:ext cx="8123583" cy="3803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011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 Narrow" panose="020B0606020202030204" pitchFamily="34" charset="0"/>
              </a:rPr>
              <a:t>Qué son  los </a:t>
            </a:r>
            <a:r>
              <a:rPr lang="es-MX" dirty="0" err="1">
                <a:latin typeface="Arial Narrow" panose="020B0606020202030204" pitchFamily="34" charset="0"/>
              </a:rPr>
              <a:t>ciberdelitos</a:t>
            </a:r>
            <a:r>
              <a:rPr lang="es-MX" dirty="0">
                <a:latin typeface="Arial Narrow" panose="020B0606020202030204" pitchFamily="34" charset="0"/>
              </a:rPr>
              <a:t>?</a:t>
            </a:r>
            <a:endParaRPr lang="es-HN" dirty="0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4386470" y="609601"/>
            <a:ext cx="3882886" cy="34334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000" dirty="0">
                <a:latin typeface="Arial Narrow" panose="020B0606020202030204" pitchFamily="34" charset="0"/>
              </a:rPr>
              <a:t>Los comportamientos ilícitos están presentes en todos los aspectos y situaciones de la vida diaria, y el mundo de la informática no es la excepción</a:t>
            </a:r>
            <a:r>
              <a:rPr lang="es-HN" sz="2200" dirty="0">
                <a:latin typeface="Arial Narrow" panose="020B0606020202030204" pitchFamily="34" charset="0"/>
              </a:rPr>
              <a:t>. </a:t>
            </a:r>
          </a:p>
          <a:p>
            <a:pPr marL="0" indent="0" algn="just">
              <a:buNone/>
            </a:pPr>
            <a:endParaRPr lang="es-HN" sz="1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HN" sz="2000" b="1" dirty="0">
                <a:latin typeface="Arial Narrow" panose="020B0606020202030204" pitchFamily="34" charset="0"/>
              </a:rPr>
              <a:t>Existen cada vez más delitos informáticos, conocidos también como ciberdelitos, los cuales se llevan a cabo, justamente, en el espacio digital o internet.</a:t>
            </a:r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5" y="1270000"/>
            <a:ext cx="3538329" cy="19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09601" y="3847742"/>
            <a:ext cx="78705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HN" sz="2000" dirty="0">
                <a:latin typeface="Arial Narrow" panose="020B0606020202030204" pitchFamily="34" charset="0"/>
              </a:rPr>
              <a:t>El ciberdelito o delito informático es todo aquel acto ilegal realizado por un ciberdelincuente en el espacio digital a través de las redes informáticas y diversos dispositivos electrónicos</a:t>
            </a:r>
            <a:r>
              <a:rPr lang="es-HN" dirty="0">
                <a:latin typeface="Arial Narrow" panose="020B060602020203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HN" dirty="0">
                <a:latin typeface="Arial Narrow" panose="020B0606020202030204" pitchFamily="34" charset="0"/>
              </a:rPr>
              <a:t>Atentan contra la integridad y confidencialidad de los datos y de los sistemas informáticos.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HN" dirty="0">
                <a:latin typeface="Arial Narrow" panose="020B0606020202030204" pitchFamily="34" charset="0"/>
              </a:rPr>
              <a:t>Se realizan a través de programas maliciosos, también llamados malwares, desarrollados para dañar, deteriorar, borrar, hacer inaccesibles, suprimir o alterar datos informáticos sin la autorización del propietario y con fines monetarios y de daño.</a:t>
            </a:r>
          </a:p>
        </p:txBody>
      </p:sp>
    </p:spTree>
    <p:extLst>
      <p:ext uri="{BB962C8B-B14F-4D97-AF65-F5344CB8AC3E}">
        <p14:creationId xmlns:p14="http://schemas.microsoft.com/office/powerpoint/2010/main" val="299602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>
                <a:latin typeface="Arial Narrow" panose="020B0606020202030204" pitchFamily="34" charset="0"/>
              </a:rPr>
              <a:t>Ciberdelitos sexuales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7031" y="1186931"/>
            <a:ext cx="8273140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400" dirty="0">
                <a:latin typeface="Arial Narrow" panose="020B0606020202030204" pitchFamily="34" charset="0"/>
              </a:rPr>
              <a:t>Las nuevas tecnologías tienen múltiples beneficios, pero también entrañan muchos peligros, ya que pueden </a:t>
            </a:r>
            <a:r>
              <a:rPr lang="es-HN" sz="2400" b="1" dirty="0">
                <a:latin typeface="Arial Narrow" panose="020B0606020202030204" pitchFamily="34" charset="0"/>
              </a:rPr>
              <a:t>facilitar, acrecentar y potenciar múltiples situaciones de acoso vinculadas a situaciones de carácter sexual.</a:t>
            </a:r>
          </a:p>
          <a:p>
            <a:pPr marL="0" indent="0" algn="just">
              <a:buNone/>
            </a:pPr>
            <a:r>
              <a:rPr lang="es-HN" sz="2400" b="1" dirty="0">
                <a:latin typeface="Arial Narrow" panose="020B0606020202030204" pitchFamily="34" charset="0"/>
              </a:rPr>
              <a:t>Estas amenazas utilizan el acoso, la intimidación y el abuso sexual</a:t>
            </a:r>
            <a:r>
              <a:rPr lang="es-HN" sz="2400" dirty="0">
                <a:latin typeface="Arial Narrow" panose="020B0606020202030204" pitchFamily="34" charset="0"/>
              </a:rPr>
              <a:t>, protegidos por una sensación de anonimato.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8" y="3869173"/>
            <a:ext cx="3784603" cy="21264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7D5D5D-1CCA-4EC0-A4F3-21AFCCA813E1}"/>
              </a:ext>
            </a:extLst>
          </p:cNvPr>
          <p:cNvSpPr txBox="1"/>
          <p:nvPr/>
        </p:nvSpPr>
        <p:spPr>
          <a:xfrm>
            <a:off x="882854" y="4101409"/>
            <a:ext cx="35936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HN" sz="2400" dirty="0">
                <a:latin typeface="Arial Narrow" panose="020B0606020202030204" pitchFamily="34" charset="0"/>
              </a:rPr>
              <a:t>Las víctimas más vulnerables son los niños y adolescentes. </a:t>
            </a:r>
          </a:p>
        </p:txBody>
      </p:sp>
    </p:spTree>
    <p:extLst>
      <p:ext uri="{BB962C8B-B14F-4D97-AF65-F5344CB8AC3E}">
        <p14:creationId xmlns:p14="http://schemas.microsoft.com/office/powerpoint/2010/main" val="17086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>
                <a:latin typeface="Arial Narrow" panose="020B0606020202030204" pitchFamily="34" charset="0"/>
              </a:rPr>
              <a:t>Dónde ocurren?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4457" y="1230470"/>
            <a:ext cx="8118459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es-HN" sz="2400" dirty="0">
                <a:latin typeface="Arial Narrow" panose="020B0606020202030204" pitchFamily="34" charset="0"/>
              </a:rPr>
              <a:t>Tienen lugar en dispositivos digitales, como los celulares, computadoras o tabletas. </a:t>
            </a:r>
          </a:p>
          <a:p>
            <a:pPr marL="0" indent="0" algn="just">
              <a:buNone/>
            </a:pPr>
            <a:r>
              <a:rPr lang="es-HN" sz="2400" dirty="0">
                <a:latin typeface="Arial Narrow" panose="020B0606020202030204" pitchFamily="34" charset="0"/>
              </a:rPr>
              <a:t>Puede ocurrir mediante mensajes de texto, textos o aplicaciones, por internet en las redes sociales, foros o juegos donde las personas pueden compartir, ver o participar en el contenido.</a:t>
            </a:r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218" y="3690062"/>
            <a:ext cx="3527937" cy="19756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5F5CE3F-976A-42D3-B433-0B97C98BB325}"/>
              </a:ext>
            </a:extLst>
          </p:cNvPr>
          <p:cNvSpPr txBox="1"/>
          <p:nvPr/>
        </p:nvSpPr>
        <p:spPr>
          <a:xfrm>
            <a:off x="661785" y="3598606"/>
            <a:ext cx="385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Arial Narrow" panose="020B0606020202030204" pitchFamily="34" charset="0"/>
              </a:rPr>
              <a:t>Redes </a:t>
            </a:r>
            <a:r>
              <a:rPr lang="en-US" dirty="0" err="1">
                <a:latin typeface="Arial Narrow" panose="020B0606020202030204" pitchFamily="34" charset="0"/>
              </a:rPr>
              <a:t>sociales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como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facebook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instagram</a:t>
            </a:r>
            <a:r>
              <a:rPr lang="en-US" dirty="0">
                <a:latin typeface="Arial Narrow" panose="020B0606020202030204" pitchFamily="34" charset="0"/>
              </a:rPr>
              <a:t>, snapchat, tik </a:t>
            </a:r>
            <a:r>
              <a:rPr lang="en-US" dirty="0" err="1">
                <a:latin typeface="Arial Narrow" panose="020B0606020202030204" pitchFamily="34" charset="0"/>
              </a:rPr>
              <a:t>tok</a:t>
            </a:r>
            <a:r>
              <a:rPr lang="en-US" dirty="0">
                <a:latin typeface="Arial Narrow" panose="020B0606020202030204" pitchFamily="34" charset="0"/>
              </a:rPr>
              <a:t>, twitter, </a:t>
            </a:r>
            <a:r>
              <a:rPr lang="en-US" dirty="0" err="1">
                <a:latin typeface="Arial Narrow" panose="020B0606020202030204" pitchFamily="34" charset="0"/>
              </a:rPr>
              <a:t>juegos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otras</a:t>
            </a:r>
            <a:r>
              <a:rPr lang="en-US" dirty="0">
                <a:latin typeface="Arial Narrow" panose="020B0606020202030204" pitchFamily="34" charset="0"/>
              </a:rPr>
              <a:t>.</a:t>
            </a:r>
            <a:endParaRPr lang="es-HN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s-HN" dirty="0">
                <a:latin typeface="Arial Narrow" panose="020B0606020202030204" pitchFamily="34" charset="0"/>
              </a:rPr>
              <a:t>SMS (Servicio de mensajes cortos), también conocidos como mensajes de texto, enviados a través del dispositivo o,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HN" dirty="0">
                <a:latin typeface="Arial Narrow" panose="020B0606020202030204" pitchFamily="34" charset="0"/>
              </a:rPr>
              <a:t>Mediante correos electrónicos.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50345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FE92E3-E759-4920-AAC4-48769ECE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0405"/>
            <a:ext cx="8686800" cy="64690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b="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s-ES" sz="3200" b="0" dirty="0">
                <a:solidFill>
                  <a:schemeClr val="accent1">
                    <a:lumMod val="50000"/>
                  </a:schemeClr>
                </a:solidFill>
              </a:rPr>
              <a:t>IBERDELITOS-</a:t>
            </a:r>
            <a:r>
              <a:rPr lang="es-ES" sz="2200" b="0" dirty="0">
                <a:solidFill>
                  <a:schemeClr val="accent1">
                    <a:lumMod val="50000"/>
                  </a:schemeClr>
                </a:solidFill>
              </a:rPr>
              <a:t>Trata de Personas, Explotación Sexual y Pornografía Infantil</a:t>
            </a:r>
            <a:endParaRPr lang="es-HN" sz="27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Diagrama 12">
            <a:extLst>
              <a:ext uri="{FF2B5EF4-FFF2-40B4-BE49-F238E27FC236}">
                <a16:creationId xmlns:a16="http://schemas.microsoft.com/office/drawing/2014/main" id="{3267FA69-6C6E-4239-9685-DB6B81826F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3590511"/>
          <a:ext cx="5314122" cy="387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DB9A2037-5B47-4500-8E98-08ABB148E5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396" y="2274770"/>
            <a:ext cx="3508284" cy="2186501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1513736" y="1526650"/>
            <a:ext cx="3514897" cy="1084221"/>
            <a:chOff x="-564834" y="0"/>
            <a:chExt cx="3679894" cy="1084221"/>
          </a:xfrm>
        </p:grpSpPr>
        <p:sp>
          <p:nvSpPr>
            <p:cNvPr id="8" name="7 Rectángulo redondeado"/>
            <p:cNvSpPr/>
            <p:nvPr/>
          </p:nvSpPr>
          <p:spPr>
            <a:xfrm>
              <a:off x="1282224" y="0"/>
              <a:ext cx="1832836" cy="1084221"/>
            </a:xfrm>
            <a:prstGeom prst="roundRect">
              <a:avLst/>
            </a:prstGeom>
            <a:blipFill rotWithShape="0">
              <a:blip r:embed="rId8"/>
              <a:srcRect/>
              <a:stretch>
                <a:fillRect l="-18000" r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-564834" y="52926"/>
              <a:ext cx="2004468" cy="978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000" kern="1200" dirty="0">
                  <a:solidFill>
                    <a:schemeClr val="accent1">
                      <a:lumMod val="50000"/>
                    </a:schemeClr>
                  </a:solidFill>
                </a:rPr>
                <a:t>GROOMING</a:t>
              </a: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92910" y="2716192"/>
            <a:ext cx="3927393" cy="1223303"/>
            <a:chOff x="1775777" y="-50623"/>
            <a:chExt cx="3240026" cy="1758133"/>
          </a:xfrm>
        </p:grpSpPr>
        <p:sp>
          <p:nvSpPr>
            <p:cNvPr id="11" name="10 Rectángulo redondeado"/>
            <p:cNvSpPr/>
            <p:nvPr/>
          </p:nvSpPr>
          <p:spPr>
            <a:xfrm>
              <a:off x="3283288" y="75945"/>
              <a:ext cx="1732515" cy="1505001"/>
            </a:xfrm>
            <a:prstGeom prst="roundRect">
              <a:avLst/>
            </a:prstGeom>
            <a:blipFill rotWithShape="0">
              <a:blip r:embed="rId9"/>
              <a:srcRect/>
              <a:stretch>
                <a:fillRect l="-28000" r="-2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1775777" y="-50623"/>
              <a:ext cx="1875292" cy="1758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000" kern="1200" dirty="0">
                  <a:solidFill>
                    <a:schemeClr val="accent1">
                      <a:lumMod val="50000"/>
                    </a:schemeClr>
                  </a:solidFill>
                </a:rPr>
                <a:t>SEXTING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1504420" y="4053488"/>
            <a:ext cx="3730190" cy="1489925"/>
            <a:chOff x="-499979" y="-1119166"/>
            <a:chExt cx="3081803" cy="3971140"/>
          </a:xfrm>
        </p:grpSpPr>
        <p:sp>
          <p:nvSpPr>
            <p:cNvPr id="14" name="13 Rectángulo redondeado"/>
            <p:cNvSpPr/>
            <p:nvPr/>
          </p:nvSpPr>
          <p:spPr>
            <a:xfrm>
              <a:off x="1172800" y="-1119166"/>
              <a:ext cx="1409024" cy="3559840"/>
            </a:xfrm>
            <a:prstGeom prst="roundRect">
              <a:avLst/>
            </a:prstGeom>
            <a:blipFill rotWithShape="0">
              <a:blip r:embed="rId10"/>
              <a:srcRect/>
              <a:stretch>
                <a:fillRect l="-41000" r="-4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-499979" y="-514688"/>
              <a:ext cx="1785441" cy="3366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43815" rIns="87630" bIns="4381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300" b="1" kern="1200" dirty="0">
                  <a:solidFill>
                    <a:schemeClr val="accent1">
                      <a:lumMod val="50000"/>
                    </a:schemeClr>
                  </a:solidFill>
                </a:rPr>
                <a:t>SEXTOR</a:t>
              </a:r>
              <a:r>
                <a:rPr lang="es-HN" sz="2300" dirty="0">
                  <a:solidFill>
                    <a:schemeClr val="accent1">
                      <a:lumMod val="50000"/>
                    </a:schemeClr>
                  </a:solidFill>
                </a:rPr>
                <a:t>S</a:t>
              </a:r>
              <a:r>
                <a:rPr lang="es-HN" sz="2300" kern="1200" dirty="0">
                  <a:solidFill>
                    <a:schemeClr val="accent1">
                      <a:lumMod val="50000"/>
                    </a:schemeClr>
                  </a:solidFill>
                </a:rPr>
                <a:t>ION</a:t>
              </a:r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5142244" y="1784506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dirty="0">
                <a:latin typeface="Bahnschrift Condensed" panose="020B0502040204020203" pitchFamily="34" charset="0"/>
              </a:rPr>
              <a:t>Seducción en línea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341025" y="4737200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dirty="0">
                <a:latin typeface="Bahnschrift Condensed" panose="020B0502040204020203" pitchFamily="34" charset="0"/>
              </a:rPr>
              <a:t>Chantaje sexual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-61251" y="3403939"/>
            <a:ext cx="223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2000" dirty="0">
                <a:latin typeface="Bahnschrift Condensed" panose="020B0502040204020203" pitchFamily="34" charset="0"/>
              </a:rPr>
              <a:t>Mensajes sexuales </a:t>
            </a:r>
          </a:p>
        </p:txBody>
      </p:sp>
    </p:spTree>
    <p:extLst>
      <p:ext uri="{BB962C8B-B14F-4D97-AF65-F5344CB8AC3E}">
        <p14:creationId xmlns:p14="http://schemas.microsoft.com/office/powerpoint/2010/main" val="304608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0ECC031-8BDA-44EB-B746-7302CFF2E530}"/>
              </a:ext>
            </a:extLst>
          </p:cNvPr>
          <p:cNvSpPr txBox="1">
            <a:spLocks/>
          </p:cNvSpPr>
          <p:nvPr/>
        </p:nvSpPr>
        <p:spPr>
          <a:xfrm>
            <a:off x="442970" y="210466"/>
            <a:ext cx="8173140" cy="10779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HN" sz="4400" dirty="0"/>
              <a:t>Grooming / Seducción en línea.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4420C40B-FC61-45DD-96ED-CF00AB5AC92B}"/>
              </a:ext>
            </a:extLst>
          </p:cNvPr>
          <p:cNvSpPr txBox="1">
            <a:spLocks/>
          </p:cNvSpPr>
          <p:nvPr/>
        </p:nvSpPr>
        <p:spPr>
          <a:xfrm>
            <a:off x="310387" y="1258013"/>
            <a:ext cx="4708499" cy="2646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buFont typeface="Wingdings 3" charset="2"/>
              <a:buNone/>
            </a:pPr>
            <a:r>
              <a:rPr lang="es-HN" sz="2200" dirty="0">
                <a:latin typeface="+mj-lt"/>
              </a:rPr>
              <a:t>El proceso por el que una persona establece/entabla una relación con una niña, un niño o un adolescente, mediante el uso de Internet u otras tecnologías digitales para facilitar el contacto sexual, en línea o fuera de línea.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2C30AACA-3072-4CC4-9943-04D5F83BAAE9}"/>
              </a:ext>
            </a:extLst>
          </p:cNvPr>
          <p:cNvSpPr txBox="1">
            <a:spLocks/>
          </p:cNvSpPr>
          <p:nvPr/>
        </p:nvSpPr>
        <p:spPr>
          <a:xfrm>
            <a:off x="5064031" y="3329984"/>
            <a:ext cx="3814354" cy="42062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buFont typeface="Wingdings 3" charset="2"/>
              <a:buNone/>
            </a:pPr>
            <a:r>
              <a:rPr lang="es-HN" sz="2800" b="1" dirty="0">
                <a:latin typeface="+mj-lt"/>
              </a:rPr>
              <a:t>¿Quiénes lo hacen? </a:t>
            </a:r>
            <a:endParaRPr lang="es-HN" sz="2400" dirty="0">
              <a:latin typeface="+mj-lt"/>
            </a:endParaRPr>
          </a:p>
          <a:p>
            <a:r>
              <a:rPr lang="es-HN" sz="2200" dirty="0">
                <a:latin typeface="+mj-lt"/>
              </a:rPr>
              <a:t>99% son hombres. </a:t>
            </a:r>
          </a:p>
          <a:p>
            <a:r>
              <a:rPr lang="es-HN" sz="2200" dirty="0">
                <a:latin typeface="+mj-lt"/>
              </a:rPr>
              <a:t>Tienen varios perfiles. </a:t>
            </a:r>
          </a:p>
          <a:p>
            <a:r>
              <a:rPr lang="es-HN" sz="2200" dirty="0">
                <a:latin typeface="+mj-lt"/>
              </a:rPr>
              <a:t>Lo realizan simultáneamente con varias víctimas.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8642FE7-F2E5-4A07-B477-6EF66912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469" y="1258013"/>
            <a:ext cx="3464641" cy="17989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734667-3551-413F-8E18-BF31818E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49" y="3862589"/>
            <a:ext cx="2947500" cy="21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2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HN" sz="2000" dirty="0">
                <a:latin typeface="Arial Narrow" panose="020B0606020202030204" pitchFamily="34" charset="0"/>
              </a:rPr>
              <a:t>El </a:t>
            </a:r>
            <a:r>
              <a:rPr lang="es-HN" sz="2000" i="1" dirty="0">
                <a:latin typeface="Arial Narrow" panose="020B0606020202030204" pitchFamily="34" charset="0"/>
              </a:rPr>
              <a:t>grooming </a:t>
            </a:r>
            <a:r>
              <a:rPr lang="es-HN" sz="2000" dirty="0">
                <a:latin typeface="Arial Narrow" panose="020B0606020202030204" pitchFamily="34" charset="0"/>
              </a:rPr>
              <a:t>tiene diferentes momentos que pueden analizarse para detectarlo y prevenirlo:</a:t>
            </a:r>
            <a:br>
              <a:rPr lang="es-HN" sz="2000" dirty="0">
                <a:latin typeface="Arial Narrow" panose="020B0606020202030204" pitchFamily="34" charset="0"/>
              </a:rPr>
            </a:br>
            <a:endParaRPr lang="es-HN" sz="2000" dirty="0">
              <a:latin typeface="Arial Narrow" panose="020B0606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3216" y="1219112"/>
            <a:ext cx="8017565" cy="3617774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dirty="0">
                <a:latin typeface="Arial Narrow" panose="020B0606020202030204" pitchFamily="34" charset="0"/>
              </a:rPr>
              <a:t>La creación de un </a:t>
            </a:r>
            <a:r>
              <a:rPr lang="es-HN" sz="2100" b="1" dirty="0">
                <a:latin typeface="Arial Narrow" panose="020B0606020202030204" pitchFamily="34" charset="0"/>
              </a:rPr>
              <a:t>vínculo de confianza.</a:t>
            </a:r>
            <a:endParaRPr lang="es-HN" sz="2100" dirty="0">
              <a:latin typeface="Arial Narrow" panose="020B0606020202030204" pitchFamily="34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dirty="0">
                <a:latin typeface="Arial Narrow" panose="020B0606020202030204" pitchFamily="34" charset="0"/>
              </a:rPr>
              <a:t>El </a:t>
            </a:r>
            <a:r>
              <a:rPr lang="es-HN" sz="2100" b="1" dirty="0">
                <a:latin typeface="Arial Narrow" panose="020B0606020202030204" pitchFamily="34" charset="0"/>
              </a:rPr>
              <a:t>aislamiento</a:t>
            </a:r>
            <a:r>
              <a:rPr lang="es-HN" sz="2100" dirty="0">
                <a:latin typeface="Arial Narrow" panose="020B0606020202030204" pitchFamily="34" charset="0"/>
              </a:rPr>
              <a:t> de la víctima.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dirty="0">
                <a:latin typeface="Arial Narrow" panose="020B0606020202030204" pitchFamily="34" charset="0"/>
              </a:rPr>
              <a:t>La </a:t>
            </a:r>
            <a:r>
              <a:rPr lang="es-HN" sz="2100" b="1" dirty="0">
                <a:latin typeface="Arial Narrow" panose="020B0606020202030204" pitchFamily="34" charset="0"/>
              </a:rPr>
              <a:t>valoración de los riesgos</a:t>
            </a:r>
            <a:r>
              <a:rPr lang="es-HN" sz="2100" dirty="0">
                <a:latin typeface="Arial Narrow" panose="020B0606020202030204" pitchFamily="34" charset="0"/>
              </a:rPr>
              <a:t>: El agresor tiende a asegurar su posición, preguntando a la víctima si alguien del entorno de ésta conoce su existencia.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dirty="0">
                <a:latin typeface="Arial Narrow" panose="020B0606020202030204" pitchFamily="34" charset="0"/>
              </a:rPr>
              <a:t>La introducción de </a:t>
            </a:r>
            <a:r>
              <a:rPr lang="es-HN" sz="2100" b="1" dirty="0">
                <a:latin typeface="Arial Narrow" panose="020B0606020202030204" pitchFamily="34" charset="0"/>
              </a:rPr>
              <a:t>conversaciones sobre sexo</a:t>
            </a:r>
            <a:r>
              <a:rPr lang="es-HN" sz="2100" dirty="0">
                <a:latin typeface="Arial Narrow" panose="020B0606020202030204" pitchFamily="34" charset="0"/>
              </a:rPr>
              <a:t> de manera paulatina.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s-HN" sz="2100" dirty="0">
                <a:latin typeface="Arial Narrow" panose="020B0606020202030204" pitchFamily="34" charset="0"/>
              </a:rPr>
              <a:t>Las </a:t>
            </a:r>
            <a:r>
              <a:rPr lang="es-HN" sz="2100" b="1" dirty="0">
                <a:latin typeface="Arial Narrow" panose="020B0606020202030204" pitchFamily="34" charset="0"/>
              </a:rPr>
              <a:t>peticiones de naturaleza sexual</a:t>
            </a:r>
            <a:r>
              <a:rPr lang="es-HN" sz="2100" dirty="0">
                <a:latin typeface="Arial Narrow" panose="020B0606020202030204" pitchFamily="34" charset="0"/>
              </a:rPr>
              <a:t>: Este es el objetivo final del </a:t>
            </a:r>
            <a:r>
              <a:rPr lang="es-HN" sz="2100" i="1" dirty="0" err="1">
                <a:latin typeface="Arial Narrow" panose="020B0606020202030204" pitchFamily="34" charset="0"/>
              </a:rPr>
              <a:t>grooming</a:t>
            </a:r>
            <a:r>
              <a:rPr lang="es-HN" sz="2100" dirty="0">
                <a:latin typeface="Arial Narrow" panose="020B0606020202030204" pitchFamily="34" charset="0"/>
              </a:rPr>
              <a:t>. En esta última fase el criminal utiliza la manipulación, las amenazas, el chantaje o la coerción para que la víctima proporcione algún tipo de contenido sexual.</a:t>
            </a:r>
          </a:p>
          <a:p>
            <a:pPr marL="0" indent="0">
              <a:buNone/>
            </a:pP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985" y="4588035"/>
            <a:ext cx="2857500" cy="16002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6D2AC89-5883-461F-A8A7-34FCFB516212}"/>
              </a:ext>
            </a:extLst>
          </p:cNvPr>
          <p:cNvSpPr txBox="1"/>
          <p:nvPr/>
        </p:nvSpPr>
        <p:spPr>
          <a:xfrm>
            <a:off x="1135626" y="4836886"/>
            <a:ext cx="42650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900" b="1" dirty="0">
                <a:latin typeface="Arial Narrow" panose="020B0606020202030204" pitchFamily="34" charset="0"/>
              </a:rPr>
              <a:t>La forma más eficaz de luchar contra el </a:t>
            </a:r>
            <a:r>
              <a:rPr lang="es-HN" sz="1900" b="1" i="1" dirty="0">
                <a:latin typeface="Arial Narrow" panose="020B0606020202030204" pitchFamily="34" charset="0"/>
              </a:rPr>
              <a:t>grooming</a:t>
            </a:r>
            <a:r>
              <a:rPr lang="es-HN" sz="1900" b="1" dirty="0">
                <a:latin typeface="Arial Narrow" panose="020B0606020202030204" pitchFamily="34" charset="0"/>
              </a:rPr>
              <a:t> es a través de la prevención</a:t>
            </a:r>
            <a:r>
              <a:rPr lang="es-HN" sz="1900" dirty="0">
                <a:latin typeface="Arial Narrow" panose="020B0606020202030204" pitchFamily="34" charset="0"/>
              </a:rPr>
              <a:t>, especialmente a través de la educación y formación de los NNA en este tema</a:t>
            </a:r>
            <a:r>
              <a:rPr lang="es-HN" sz="1900" dirty="0"/>
              <a:t>. 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02653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6424</TotalTime>
  <Words>1656</Words>
  <Application>Microsoft Office PowerPoint</Application>
  <PresentationFormat>Presentación en pantalla (4:3)</PresentationFormat>
  <Paragraphs>110</Paragraphs>
  <Slides>26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Faceta</vt:lpstr>
      <vt:lpstr>Ciberdelitos vinculados a la trata de personas y la explotación sexual Jornada de capacitación</vt:lpstr>
      <vt:lpstr>Presentación de PowerPoint</vt:lpstr>
      <vt:lpstr>Ciberdelitos – porqué hablar del tema?</vt:lpstr>
      <vt:lpstr>Qué son  los ciberdelitos?</vt:lpstr>
      <vt:lpstr>Ciberdelitos sexuales</vt:lpstr>
      <vt:lpstr>Dónde ocurren?</vt:lpstr>
      <vt:lpstr>CIBERDELITOS-Trata de Personas, Explotación Sexual y Pornografía Infantil</vt:lpstr>
      <vt:lpstr>Presentación de PowerPoint</vt:lpstr>
      <vt:lpstr>El grooming tiene diferentes momentos que pueden analizarse para detectarlo y prevenirlo: </vt:lpstr>
      <vt:lpstr>Video grooming</vt:lpstr>
      <vt:lpstr>Sexting </vt:lpstr>
      <vt:lpstr>Para prevenir el sexting, se recomienda: </vt:lpstr>
      <vt:lpstr>Video sexting</vt:lpstr>
      <vt:lpstr>Sextorsión /Extorsión en línea </vt:lpstr>
      <vt:lpstr>Para evitar ser víctima de sextorsión, lo más recomendable es: </vt:lpstr>
      <vt:lpstr>Video</vt:lpstr>
      <vt:lpstr>Presentación de PowerPoint</vt:lpstr>
      <vt:lpstr>Marco Legal</vt:lpstr>
      <vt:lpstr>Marco Legal</vt:lpstr>
      <vt:lpstr>¿Qué hacer cuando eres víctima de ciberdelitos /delito informático?</vt:lpstr>
      <vt:lpstr>Consejos para adultos</vt:lpstr>
      <vt:lpstr>Consejos para adultos</vt:lpstr>
      <vt:lpstr>   </vt:lpstr>
      <vt:lpstr>Video ciberdelitos sexuales</vt:lpstr>
      <vt:lpstr>Presentación de PowerPoint</vt:lpstr>
      <vt:lpstr>         ¡Muchas gracias!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victor rios</cp:lastModifiedBy>
  <cp:revision>388</cp:revision>
  <cp:lastPrinted>2021-08-12T21:22:49Z</cp:lastPrinted>
  <dcterms:created xsi:type="dcterms:W3CDTF">2019-02-16T20:42:36Z</dcterms:created>
  <dcterms:modified xsi:type="dcterms:W3CDTF">2024-01-10T17:12:44Z</dcterms:modified>
</cp:coreProperties>
</file>